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sldIdLst>
    <p:sldId id="490" r:id="rId2"/>
    <p:sldId id="415" r:id="rId3"/>
    <p:sldId id="361" r:id="rId4"/>
    <p:sldId id="475" r:id="rId5"/>
    <p:sldId id="476" r:id="rId6"/>
    <p:sldId id="464" r:id="rId7"/>
    <p:sldId id="468" r:id="rId8"/>
    <p:sldId id="299" r:id="rId9"/>
    <p:sldId id="474" r:id="rId10"/>
    <p:sldId id="303" r:id="rId11"/>
    <p:sldId id="301" r:id="rId12"/>
    <p:sldId id="466" r:id="rId13"/>
    <p:sldId id="369" r:id="rId14"/>
    <p:sldId id="465" r:id="rId15"/>
    <p:sldId id="469" r:id="rId16"/>
    <p:sldId id="487" r:id="rId17"/>
    <p:sldId id="488" r:id="rId18"/>
    <p:sldId id="494" r:id="rId19"/>
    <p:sldId id="493" r:id="rId20"/>
    <p:sldId id="492" r:id="rId21"/>
    <p:sldId id="491" r:id="rId22"/>
    <p:sldId id="281" r:id="rId23"/>
  </p:sldIdLst>
  <p:sldSz cx="24384000" cy="13716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fthimios Constantinou" initials="EC" lastIdx="11" clrIdx="0">
    <p:extLst>
      <p:ext uri="{19B8F6BF-5375-455C-9EA6-DF929625EA0E}">
        <p15:presenceInfo xmlns:p15="http://schemas.microsoft.com/office/powerpoint/2012/main" userId="S-1-5-21-3466503211-167815060-4279704636-45136" providerId="AD"/>
      </p:ext>
    </p:extLst>
  </p:cmAuthor>
  <p:cmAuthor id="2" name="Piki  Irene" initials="PI" lastIdx="4" clrIdx="1">
    <p:extLst>
      <p:ext uri="{19B8F6BF-5375-455C-9EA6-DF929625EA0E}">
        <p15:presenceInfo xmlns:p15="http://schemas.microsoft.com/office/powerpoint/2012/main" userId="S-1-5-21-3466503211-167815060-4279704636-60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F7788"/>
    <a:srgbClr val="40A1D7"/>
    <a:srgbClr val="48A5D9"/>
    <a:srgbClr val="E38C19"/>
    <a:srgbClr val="5E5E5E"/>
    <a:srgbClr val="663817"/>
    <a:srgbClr val="352017"/>
    <a:srgbClr val="8C8B6E"/>
    <a:srgbClr val="DFE3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6374" autoAdjust="0"/>
  </p:normalViewPr>
  <p:slideViewPr>
    <p:cSldViewPr snapToGrid="0">
      <p:cViewPr varScale="1">
        <p:scale>
          <a:sx n="58" d="100"/>
          <a:sy n="58" d="100"/>
        </p:scale>
        <p:origin x="438" y="108"/>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3177" tIns="46589" rIns="93177" bIns="46589" rtlCol="0"/>
          <a:lstStyle>
            <a:lvl1pPr algn="l">
              <a:defRPr sz="1200"/>
            </a:lvl1pPr>
          </a:lstStyle>
          <a:p>
            <a:endParaRPr lang="x-none"/>
          </a:p>
        </p:txBody>
      </p:sp>
      <p:sp>
        <p:nvSpPr>
          <p:cNvPr id="3" name="Date Placeholder 2"/>
          <p:cNvSpPr>
            <a:spLocks noGrp="1"/>
          </p:cNvSpPr>
          <p:nvPr>
            <p:ph type="dt" idx="1"/>
          </p:nvPr>
        </p:nvSpPr>
        <p:spPr>
          <a:xfrm>
            <a:off x="3850443" y="0"/>
            <a:ext cx="2945659" cy="498055"/>
          </a:xfrm>
          <a:prstGeom prst="rect">
            <a:avLst/>
          </a:prstGeom>
        </p:spPr>
        <p:txBody>
          <a:bodyPr vert="horz" lIns="93177" tIns="46589" rIns="93177" bIns="46589" rtlCol="0"/>
          <a:lstStyle>
            <a:lvl1pPr algn="r">
              <a:defRPr sz="1200"/>
            </a:lvl1pPr>
          </a:lstStyle>
          <a:p>
            <a:fld id="{795E32C7-4C6D-41C6-9C79-4343F9C58B8C}" type="datetimeFigureOut">
              <a:rPr lang="x-none" smtClean="0"/>
              <a:t>18/11/2024</a:t>
            </a:fld>
            <a:endParaRPr lang="x-non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77" tIns="46589" rIns="93177" bIns="46589" rtlCol="0" anchor="ctr"/>
          <a:lstStyle/>
          <a:p>
            <a:endParaRPr lang="x-non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9428584"/>
            <a:ext cx="2945659" cy="498054"/>
          </a:xfrm>
          <a:prstGeom prst="rect">
            <a:avLst/>
          </a:prstGeom>
        </p:spPr>
        <p:txBody>
          <a:bodyPr vert="horz" lIns="93177" tIns="46589" rIns="93177" bIns="46589" rtlCol="0" anchor="b"/>
          <a:lstStyle>
            <a:lvl1pPr algn="l">
              <a:defRPr sz="1200"/>
            </a:lvl1pPr>
          </a:lstStyle>
          <a:p>
            <a:endParaRPr lang="x-none"/>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3177" tIns="46589" rIns="93177" bIns="46589" rtlCol="0" anchor="b"/>
          <a:lstStyle>
            <a:lvl1pPr algn="r">
              <a:defRPr sz="1200"/>
            </a:lvl1pPr>
          </a:lstStyle>
          <a:p>
            <a:fld id="{78C198E3-A262-47C8-A59A-B41C6CD5BED5}" type="slidenum">
              <a:rPr lang="x-none" smtClean="0"/>
              <a:t>‹#›</a:t>
            </a:fld>
            <a:endParaRPr lang="x-none"/>
          </a:p>
        </p:txBody>
      </p:sp>
    </p:spTree>
    <p:extLst>
      <p:ext uri="{BB962C8B-B14F-4D97-AF65-F5344CB8AC3E}">
        <p14:creationId xmlns:p14="http://schemas.microsoft.com/office/powerpoint/2010/main" val="1867219687"/>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78C198E3-A262-47C8-A59A-B41C6CD5BED5}" type="slidenum">
              <a:rPr lang="x-none" smtClean="0"/>
              <a:t>1</a:t>
            </a:fld>
            <a:endParaRPr lang="x-none"/>
          </a:p>
        </p:txBody>
      </p:sp>
    </p:spTree>
    <p:extLst>
      <p:ext uri="{BB962C8B-B14F-4D97-AF65-F5344CB8AC3E}">
        <p14:creationId xmlns:p14="http://schemas.microsoft.com/office/powerpoint/2010/main" val="463777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3731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1838"/>
            <a:ext cx="6510338" cy="366236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8267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37106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1838"/>
            <a:ext cx="6510338" cy="366236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87452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1838"/>
            <a:ext cx="6510338" cy="366236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6176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1333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71061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78C198E3-A262-47C8-A59A-B41C6CD5BED5}" type="slidenum">
              <a:rPr lang="x-none" smtClean="0"/>
              <a:t>22</a:t>
            </a:fld>
            <a:endParaRPr lang="x-none"/>
          </a:p>
        </p:txBody>
      </p:sp>
    </p:spTree>
    <p:extLst>
      <p:ext uri="{BB962C8B-B14F-4D97-AF65-F5344CB8AC3E}">
        <p14:creationId xmlns:p14="http://schemas.microsoft.com/office/powerpoint/2010/main" val="938549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65F9-DAE1-FCC3-C6D1-D5C703A23006}"/>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54030A9A-3D25-AA94-5A10-4CA8B9043FA8}"/>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8648AE05-57FF-66A4-1FB3-219BB05B160E}"/>
              </a:ext>
            </a:extLst>
          </p:cNvPr>
          <p:cNvSpPr>
            <a:spLocks noGrp="1"/>
          </p:cNvSpPr>
          <p:nvPr>
            <p:ph type="dt" sz="half" idx="10"/>
          </p:nvPr>
        </p:nvSpPr>
        <p:spPr/>
        <p:txBody>
          <a:bodyPr/>
          <a:lstStyle/>
          <a:p>
            <a:fld id="{EE5C1BE0-2D79-482B-9C6A-ABF85DB7B81B}" type="datetime8">
              <a:rPr lang="en-CY" smtClean="0"/>
              <a:t>11/18/2024 13:19</a:t>
            </a:fld>
            <a:endParaRPr lang="x-none"/>
          </a:p>
        </p:txBody>
      </p:sp>
      <p:sp>
        <p:nvSpPr>
          <p:cNvPr id="5" name="Footer Placeholder 4">
            <a:extLst>
              <a:ext uri="{FF2B5EF4-FFF2-40B4-BE49-F238E27FC236}">
                <a16:creationId xmlns:a16="http://schemas.microsoft.com/office/drawing/2014/main" id="{E0CA13F6-992D-AA62-5525-97B5C11E57D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06212BD-9ADB-C366-863F-A7F420FE977D}"/>
              </a:ext>
            </a:extLst>
          </p:cNvPr>
          <p:cNvSpPr>
            <a:spLocks noGrp="1"/>
          </p:cNvSpPr>
          <p:nvPr>
            <p:ph type="sldNum" sz="quarter" idx="12"/>
          </p:nvPr>
        </p:nvSpPr>
        <p:spPr/>
        <p:txBody>
          <a:bodyPr/>
          <a:lstStyle/>
          <a:p>
            <a:fld id="{1A64C613-4F3D-4B5D-ABA4-2AF47272354D}" type="slidenum">
              <a:rPr lang="x-none" smtClean="0"/>
              <a:pPr/>
              <a:t>‹#›</a:t>
            </a:fld>
            <a:endParaRPr lang="x-none"/>
          </a:p>
        </p:txBody>
      </p:sp>
      <p:pic>
        <p:nvPicPr>
          <p:cNvPr id="8" name="Picture 7">
            <a:extLst>
              <a:ext uri="{FF2B5EF4-FFF2-40B4-BE49-F238E27FC236}">
                <a16:creationId xmlns:a16="http://schemas.microsoft.com/office/drawing/2014/main" id="{430AE496-0B8B-B326-F57C-85BFB5391D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400" y="11471274"/>
            <a:ext cx="7211568" cy="1643125"/>
          </a:xfrm>
          <a:prstGeom prst="rect">
            <a:avLst/>
          </a:prstGeom>
          <a:effectLst>
            <a:softEdge rad="76200"/>
          </a:effectLst>
          <a:scene3d>
            <a:camera prst="orthographicFront">
              <a:rot lat="0" lon="0" rev="0"/>
            </a:camera>
            <a:lightRig rig="threePt" dir="t"/>
          </a:scene3d>
          <a:sp3d prstMaterial="matte"/>
        </p:spPr>
      </p:pic>
    </p:spTree>
    <p:extLst>
      <p:ext uri="{BB962C8B-B14F-4D97-AF65-F5344CB8AC3E}">
        <p14:creationId xmlns:p14="http://schemas.microsoft.com/office/powerpoint/2010/main" val="541703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02E5-C6E0-2954-37A8-79B91A1BB3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0556D6-0AFB-FF98-280E-F7BF648462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7CF31-4222-FE8B-5933-182F4C07F040}"/>
              </a:ext>
            </a:extLst>
          </p:cNvPr>
          <p:cNvSpPr>
            <a:spLocks noGrp="1"/>
          </p:cNvSpPr>
          <p:nvPr>
            <p:ph type="dt" sz="half" idx="10"/>
          </p:nvPr>
        </p:nvSpPr>
        <p:spPr/>
        <p:txBody>
          <a:bodyPr/>
          <a:lstStyle/>
          <a:p>
            <a:fld id="{7DD24076-6C43-4567-A15B-7B884564C67C}" type="datetime8">
              <a:rPr lang="en-CY" smtClean="0"/>
              <a:t>11/18/2024 13:19</a:t>
            </a:fld>
            <a:endParaRPr lang="x-none"/>
          </a:p>
        </p:txBody>
      </p:sp>
      <p:sp>
        <p:nvSpPr>
          <p:cNvPr id="5" name="Footer Placeholder 4">
            <a:extLst>
              <a:ext uri="{FF2B5EF4-FFF2-40B4-BE49-F238E27FC236}">
                <a16:creationId xmlns:a16="http://schemas.microsoft.com/office/drawing/2014/main" id="{AFE4E93F-2254-1AE3-367F-FE34E586714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35A11AA-9EDE-2B57-E8DC-A496B1F41988}"/>
              </a:ext>
            </a:extLst>
          </p:cNvPr>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229557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CF14BD-8D8A-F7CD-5C0D-AEEB1276D947}"/>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E5659F-B941-6465-EBAB-506731688E8C}"/>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B6F8C-D52C-F3FD-0BE0-D542F864E5E9}"/>
              </a:ext>
            </a:extLst>
          </p:cNvPr>
          <p:cNvSpPr>
            <a:spLocks noGrp="1"/>
          </p:cNvSpPr>
          <p:nvPr>
            <p:ph type="dt" sz="half" idx="10"/>
          </p:nvPr>
        </p:nvSpPr>
        <p:spPr/>
        <p:txBody>
          <a:bodyPr/>
          <a:lstStyle/>
          <a:p>
            <a:fld id="{98A8EE06-4282-4744-ADF9-CF1463A60087}" type="datetime8">
              <a:rPr lang="en-CY" smtClean="0"/>
              <a:t>11/18/2024 13:19</a:t>
            </a:fld>
            <a:endParaRPr lang="x-none"/>
          </a:p>
        </p:txBody>
      </p:sp>
      <p:sp>
        <p:nvSpPr>
          <p:cNvPr id="5" name="Footer Placeholder 4">
            <a:extLst>
              <a:ext uri="{FF2B5EF4-FFF2-40B4-BE49-F238E27FC236}">
                <a16:creationId xmlns:a16="http://schemas.microsoft.com/office/drawing/2014/main" id="{2ACE4599-C851-9DBB-619C-7064FBFF20E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48A6682-3C1E-5E63-A2D0-6B6EDE06F720}"/>
              </a:ext>
            </a:extLst>
          </p:cNvPr>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279272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A20D-2E13-384E-9A80-136DA294B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F1CCB-8EE1-493B-7C61-6A4BEB1FF1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BFDC3-6FB0-3C2B-6EF1-C7D935EFB6A9}"/>
              </a:ext>
            </a:extLst>
          </p:cNvPr>
          <p:cNvSpPr>
            <a:spLocks noGrp="1"/>
          </p:cNvSpPr>
          <p:nvPr>
            <p:ph type="dt" sz="half" idx="10"/>
          </p:nvPr>
        </p:nvSpPr>
        <p:spPr/>
        <p:txBody>
          <a:bodyPr/>
          <a:lstStyle/>
          <a:p>
            <a:fld id="{71733F93-457D-4D16-90A1-5DA9CF1FC084}" type="datetime8">
              <a:rPr lang="en-CY" smtClean="0"/>
              <a:t>11/18/2024 13:19</a:t>
            </a:fld>
            <a:endParaRPr lang="x-none"/>
          </a:p>
        </p:txBody>
      </p:sp>
      <p:sp>
        <p:nvSpPr>
          <p:cNvPr id="5" name="Footer Placeholder 4">
            <a:extLst>
              <a:ext uri="{FF2B5EF4-FFF2-40B4-BE49-F238E27FC236}">
                <a16:creationId xmlns:a16="http://schemas.microsoft.com/office/drawing/2014/main" id="{CAED54E6-D2EB-174A-699B-354D6FA59AC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415D448-DACE-736A-026C-EFEC423F6DE9}"/>
              </a:ext>
            </a:extLst>
          </p:cNvPr>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39582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7189-5E32-63C7-9094-79BB1C393D84}"/>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60AD9C90-FACC-EEAA-5433-921EB2F49CD4}"/>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094A9D-D1DF-3C9F-F8DB-74796A750B15}"/>
              </a:ext>
            </a:extLst>
          </p:cNvPr>
          <p:cNvSpPr>
            <a:spLocks noGrp="1"/>
          </p:cNvSpPr>
          <p:nvPr>
            <p:ph type="dt" sz="half" idx="10"/>
          </p:nvPr>
        </p:nvSpPr>
        <p:spPr/>
        <p:txBody>
          <a:bodyPr/>
          <a:lstStyle/>
          <a:p>
            <a:fld id="{1CD52C67-2FD3-4E56-A3C1-9366418B8444}" type="datetime8">
              <a:rPr lang="en-CY" smtClean="0"/>
              <a:t>11/18/2024 13:19</a:t>
            </a:fld>
            <a:endParaRPr lang="x-none"/>
          </a:p>
        </p:txBody>
      </p:sp>
      <p:sp>
        <p:nvSpPr>
          <p:cNvPr id="5" name="Footer Placeholder 4">
            <a:extLst>
              <a:ext uri="{FF2B5EF4-FFF2-40B4-BE49-F238E27FC236}">
                <a16:creationId xmlns:a16="http://schemas.microsoft.com/office/drawing/2014/main" id="{BEF10DEB-090E-3B5F-4C17-A41C78FC4EE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9D69A5B-169D-E563-6459-DF5823DABB61}"/>
              </a:ext>
            </a:extLst>
          </p:cNvPr>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774669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7B33-9BC0-62CD-ABED-C448D2AB5D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878B17-BC24-C19E-0727-0259C37485FF}"/>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5CB3C2-6062-1326-06AC-0AA9E47ADA30}"/>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85732-6768-434C-25ED-35E7EFDA5E25}"/>
              </a:ext>
            </a:extLst>
          </p:cNvPr>
          <p:cNvSpPr>
            <a:spLocks noGrp="1"/>
          </p:cNvSpPr>
          <p:nvPr>
            <p:ph type="dt" sz="half" idx="10"/>
          </p:nvPr>
        </p:nvSpPr>
        <p:spPr/>
        <p:txBody>
          <a:bodyPr/>
          <a:lstStyle/>
          <a:p>
            <a:fld id="{FE6D1001-CEAC-4E88-8B24-6360C82C6D54}" type="datetime8">
              <a:rPr lang="en-CY" smtClean="0"/>
              <a:t>11/18/2024 13:19</a:t>
            </a:fld>
            <a:endParaRPr lang="x-none"/>
          </a:p>
        </p:txBody>
      </p:sp>
      <p:sp>
        <p:nvSpPr>
          <p:cNvPr id="6" name="Footer Placeholder 5">
            <a:extLst>
              <a:ext uri="{FF2B5EF4-FFF2-40B4-BE49-F238E27FC236}">
                <a16:creationId xmlns:a16="http://schemas.microsoft.com/office/drawing/2014/main" id="{3A6AAFA2-55D0-DC1D-F18A-10F7C95C1BA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8D89AD96-1573-323D-8D0F-E4F4B5E9D48D}"/>
              </a:ext>
            </a:extLst>
          </p:cNvPr>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424690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CD55E-3D71-B792-72DA-4C3BCF546536}"/>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3FABA5-35BD-4535-D93F-526E193AE0F8}"/>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3D9A89E7-787D-AEDB-0333-C7C475ABA729}"/>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2F495B-34FD-21A4-0D50-5E8DB929427B}"/>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C862BC4A-2470-5B7A-7B5D-0DD7060643D6}"/>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9C90B9-4BC1-01A3-61A9-D373850EEC3C}"/>
              </a:ext>
            </a:extLst>
          </p:cNvPr>
          <p:cNvSpPr>
            <a:spLocks noGrp="1"/>
          </p:cNvSpPr>
          <p:nvPr>
            <p:ph type="dt" sz="half" idx="10"/>
          </p:nvPr>
        </p:nvSpPr>
        <p:spPr/>
        <p:txBody>
          <a:bodyPr/>
          <a:lstStyle/>
          <a:p>
            <a:fld id="{4C7D2E72-DE37-40BB-9BE3-2396AD02B93A}" type="datetime8">
              <a:rPr lang="en-CY" smtClean="0"/>
              <a:t>11/18/2024 13:19</a:t>
            </a:fld>
            <a:endParaRPr lang="x-none"/>
          </a:p>
        </p:txBody>
      </p:sp>
      <p:sp>
        <p:nvSpPr>
          <p:cNvPr id="8" name="Footer Placeholder 7">
            <a:extLst>
              <a:ext uri="{FF2B5EF4-FFF2-40B4-BE49-F238E27FC236}">
                <a16:creationId xmlns:a16="http://schemas.microsoft.com/office/drawing/2014/main" id="{C8DEC785-F5E8-01FB-DCAB-987B4E6CCB9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B2403131-9FFE-5D4F-BD8F-84DAE5606DD5}"/>
              </a:ext>
            </a:extLst>
          </p:cNvPr>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417045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1A9E-BDA4-5C3A-D15B-EB9B4CB732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273C6F-B3F2-ABDD-F11A-DECA213E9F6E}"/>
              </a:ext>
            </a:extLst>
          </p:cNvPr>
          <p:cNvSpPr>
            <a:spLocks noGrp="1"/>
          </p:cNvSpPr>
          <p:nvPr>
            <p:ph type="dt" sz="half" idx="10"/>
          </p:nvPr>
        </p:nvSpPr>
        <p:spPr/>
        <p:txBody>
          <a:bodyPr/>
          <a:lstStyle/>
          <a:p>
            <a:fld id="{F7B89384-A721-4AC5-8C68-F99DE9D1B1AB}" type="datetime8">
              <a:rPr lang="en-CY" smtClean="0"/>
              <a:t>11/18/2024 13:19</a:t>
            </a:fld>
            <a:endParaRPr lang="x-none"/>
          </a:p>
        </p:txBody>
      </p:sp>
      <p:sp>
        <p:nvSpPr>
          <p:cNvPr id="4" name="Footer Placeholder 3">
            <a:extLst>
              <a:ext uri="{FF2B5EF4-FFF2-40B4-BE49-F238E27FC236}">
                <a16:creationId xmlns:a16="http://schemas.microsoft.com/office/drawing/2014/main" id="{E3C8B206-0626-C44E-56BE-CA3C2E06569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D9D6DE23-F9CB-3818-B54C-0620E60FC022}"/>
              </a:ext>
            </a:extLst>
          </p:cNvPr>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3994984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DB8CA-C8D5-9618-F7A6-EC84741817D1}"/>
              </a:ext>
            </a:extLst>
          </p:cNvPr>
          <p:cNvSpPr>
            <a:spLocks noGrp="1"/>
          </p:cNvSpPr>
          <p:nvPr>
            <p:ph type="dt" sz="half" idx="10"/>
          </p:nvPr>
        </p:nvSpPr>
        <p:spPr/>
        <p:txBody>
          <a:bodyPr/>
          <a:lstStyle/>
          <a:p>
            <a:fld id="{26A6B902-F828-43E0-8CFB-5E089FC933DF}" type="datetime8">
              <a:rPr lang="en-CY" smtClean="0"/>
              <a:t>11/18/2024 13:19</a:t>
            </a:fld>
            <a:endParaRPr lang="x-none"/>
          </a:p>
        </p:txBody>
      </p:sp>
      <p:sp>
        <p:nvSpPr>
          <p:cNvPr id="3" name="Footer Placeholder 2">
            <a:extLst>
              <a:ext uri="{FF2B5EF4-FFF2-40B4-BE49-F238E27FC236}">
                <a16:creationId xmlns:a16="http://schemas.microsoft.com/office/drawing/2014/main" id="{A8A65674-3E17-EF95-6926-3ADDF45921B4}"/>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FB1CACE3-6186-81F4-A4FE-7DA4EFFB03F9}"/>
              </a:ext>
            </a:extLst>
          </p:cNvPr>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3503427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0888-23AA-1AEC-E839-C286756FCD1E}"/>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21CF9383-7E02-ED0A-64FB-3516E9660E7C}"/>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9F3E96-6B66-7E4F-1ACC-F99CD98938C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0A258898-1F7E-4DB1-CEEB-31C3E58858A1}"/>
              </a:ext>
            </a:extLst>
          </p:cNvPr>
          <p:cNvSpPr>
            <a:spLocks noGrp="1"/>
          </p:cNvSpPr>
          <p:nvPr>
            <p:ph type="dt" sz="half" idx="10"/>
          </p:nvPr>
        </p:nvSpPr>
        <p:spPr/>
        <p:txBody>
          <a:bodyPr/>
          <a:lstStyle/>
          <a:p>
            <a:fld id="{DD70F06E-7119-4703-90E8-2F7BB1628D7D}" type="datetime8">
              <a:rPr lang="en-CY" smtClean="0"/>
              <a:t>11/18/2024 13:19</a:t>
            </a:fld>
            <a:endParaRPr lang="x-none"/>
          </a:p>
        </p:txBody>
      </p:sp>
      <p:sp>
        <p:nvSpPr>
          <p:cNvPr id="6" name="Footer Placeholder 5">
            <a:extLst>
              <a:ext uri="{FF2B5EF4-FFF2-40B4-BE49-F238E27FC236}">
                <a16:creationId xmlns:a16="http://schemas.microsoft.com/office/drawing/2014/main" id="{1E752979-BC4E-4E17-6699-AD022459123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85F6D53E-3AA0-EF9C-0E76-A1F1FE8BA5FD}"/>
              </a:ext>
            </a:extLst>
          </p:cNvPr>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839558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39A0D-1B6F-AB14-7F45-B48C30290D13}"/>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9506D1C-1A89-8E8B-BAB8-C909A0554C9B}"/>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9194D41F-DA80-2261-E505-57CC69A5581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886784B-8F2D-BEFB-0ED8-E773F7E162DA}"/>
              </a:ext>
            </a:extLst>
          </p:cNvPr>
          <p:cNvSpPr>
            <a:spLocks noGrp="1"/>
          </p:cNvSpPr>
          <p:nvPr>
            <p:ph type="dt" sz="half" idx="10"/>
          </p:nvPr>
        </p:nvSpPr>
        <p:spPr/>
        <p:txBody>
          <a:bodyPr/>
          <a:lstStyle/>
          <a:p>
            <a:fld id="{AE6B9CB6-11C9-4116-9C1C-9F39A3C5EEB2}" type="datetime8">
              <a:rPr lang="en-CY" smtClean="0"/>
              <a:t>11/18/2024 13:19</a:t>
            </a:fld>
            <a:endParaRPr lang="x-none"/>
          </a:p>
        </p:txBody>
      </p:sp>
      <p:sp>
        <p:nvSpPr>
          <p:cNvPr id="6" name="Footer Placeholder 5">
            <a:extLst>
              <a:ext uri="{FF2B5EF4-FFF2-40B4-BE49-F238E27FC236}">
                <a16:creationId xmlns:a16="http://schemas.microsoft.com/office/drawing/2014/main" id="{92F3128C-EB9A-3849-60DF-BF25AC8B47C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1FAEF40-5ADC-87CF-9BA9-BAD9D99E0AC2}"/>
              </a:ext>
            </a:extLst>
          </p:cNvPr>
          <p:cNvSpPr>
            <a:spLocks noGrp="1"/>
          </p:cNvSpPr>
          <p:nvPr>
            <p:ph type="sldNum" sz="quarter" idx="12"/>
          </p:nvPr>
        </p:nvSpPr>
        <p:spPr/>
        <p:txBody>
          <a:bodyPr/>
          <a:lstStyle/>
          <a:p>
            <a:fld id="{1A64C613-4F3D-4B5D-ABA4-2AF47272354D}" type="slidenum">
              <a:rPr lang="x-none" smtClean="0"/>
              <a:t>‹#›</a:t>
            </a:fld>
            <a:endParaRPr lang="x-none"/>
          </a:p>
        </p:txBody>
      </p:sp>
    </p:spTree>
    <p:extLst>
      <p:ext uri="{BB962C8B-B14F-4D97-AF65-F5344CB8AC3E}">
        <p14:creationId xmlns:p14="http://schemas.microsoft.com/office/powerpoint/2010/main" val="180664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73DB7F-46FC-1858-8297-8647B155AF54}"/>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815EDB-403A-23FC-54C6-13D8E289BF59}"/>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997A0-F781-364E-28B7-6803A451F49E}"/>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4C5A75A-B6DF-4B6D-8A61-EF96BBA31BE1}" type="datetime8">
              <a:rPr lang="en-CY" smtClean="0"/>
              <a:t>11/18/2024 13:19</a:t>
            </a:fld>
            <a:endParaRPr lang="x-none"/>
          </a:p>
        </p:txBody>
      </p:sp>
      <p:sp>
        <p:nvSpPr>
          <p:cNvPr id="5" name="Footer Placeholder 4">
            <a:extLst>
              <a:ext uri="{FF2B5EF4-FFF2-40B4-BE49-F238E27FC236}">
                <a16:creationId xmlns:a16="http://schemas.microsoft.com/office/drawing/2014/main" id="{4FB3AE65-E937-AD93-ACDB-DA8EB31C4303}"/>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14881F4E-6A8E-129A-F90F-1DAAC9CED64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1A64C613-4F3D-4B5D-ABA4-2AF47272354D}" type="slidenum">
              <a:rPr lang="x-none" smtClean="0"/>
              <a:t>‹#›</a:t>
            </a:fld>
            <a:endParaRPr lang="x-none"/>
          </a:p>
        </p:txBody>
      </p:sp>
      <p:pic>
        <p:nvPicPr>
          <p:cNvPr id="7" name="Image" descr="Image">
            <a:extLst>
              <a:ext uri="{FF2B5EF4-FFF2-40B4-BE49-F238E27FC236}">
                <a16:creationId xmlns:a16="http://schemas.microsoft.com/office/drawing/2014/main" id="{39323B89-E626-02AA-4F9B-3DE0E09555DA}"/>
              </a:ext>
            </a:extLst>
          </p:cNvPr>
          <p:cNvPicPr>
            <a:picLocks noChangeAspect="1"/>
          </p:cNvPicPr>
          <p:nvPr userDrawn="1"/>
        </p:nvPicPr>
        <p:blipFill rotWithShape="1">
          <a:blip r:embed="rId13"/>
          <a:srcRect t="32085"/>
          <a:stretch/>
        </p:blipFill>
        <p:spPr>
          <a:xfrm>
            <a:off x="8920359" y="11255433"/>
            <a:ext cx="15700723" cy="2272004"/>
          </a:xfrm>
          <a:prstGeom prst="rect">
            <a:avLst/>
          </a:prstGeom>
          <a:ln w="12700">
            <a:miter lim="400000"/>
            <a:headEnd/>
            <a:tailEnd/>
          </a:ln>
        </p:spPr>
      </p:pic>
      <p:sp>
        <p:nvSpPr>
          <p:cNvPr id="8" name="TextBox 7">
            <a:extLst>
              <a:ext uri="{FF2B5EF4-FFF2-40B4-BE49-F238E27FC236}">
                <a16:creationId xmlns:a16="http://schemas.microsoft.com/office/drawing/2014/main" id="{601BFBF5-87C4-E3CC-1027-0B570FA74857}"/>
              </a:ext>
            </a:extLst>
          </p:cNvPr>
          <p:cNvSpPr txBox="1"/>
          <p:nvPr userDrawn="1"/>
        </p:nvSpPr>
        <p:spPr>
          <a:xfrm>
            <a:off x="10839796" y="12127926"/>
            <a:ext cx="8203913" cy="492443"/>
          </a:xfrm>
          <a:prstGeom prst="rect">
            <a:avLst/>
          </a:prstGeom>
          <a:noFill/>
        </p:spPr>
        <p:txBody>
          <a:bodyPr wrap="none" rtlCol="0">
            <a:spAutoFit/>
          </a:bodyPr>
          <a:lstStyle/>
          <a:p>
            <a:r>
              <a:rPr lang="el-GR" sz="2600" b="1" dirty="0">
                <a:solidFill>
                  <a:schemeClr val="bg1"/>
                </a:solidFill>
                <a:latin typeface="Arial" panose="020B0604020202020204" pitchFamily="34" charset="0"/>
                <a:cs typeface="Arial" panose="020B0604020202020204" pitchFamily="34" charset="0"/>
              </a:rPr>
              <a:t>ΥΠΗΡΕΣΙΑ ΔΙΑΧΕΙΡΙΣΗΣ ΕΠΙΔΟΜΑΤΩΝ ΠΡΟΝΟΙΑΣ</a:t>
            </a:r>
            <a:endParaRPr lang="LID4096" sz="2600" b="1"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23007C8-EB68-C1DE-498B-F9FA5D05165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8766393" y="11844459"/>
            <a:ext cx="2396254" cy="1204250"/>
          </a:xfrm>
          <a:prstGeom prst="rect">
            <a:avLst/>
          </a:prstGeom>
        </p:spPr>
      </p:pic>
      <p:pic>
        <p:nvPicPr>
          <p:cNvPr id="12" name="Picture 11">
            <a:extLst>
              <a:ext uri="{FF2B5EF4-FFF2-40B4-BE49-F238E27FC236}">
                <a16:creationId xmlns:a16="http://schemas.microsoft.com/office/drawing/2014/main" id="{11EA89C7-23BE-89FF-4ECF-1F16E8D3BD7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21544" y="11631168"/>
            <a:ext cx="7198815" cy="1608243"/>
          </a:xfrm>
          <a:prstGeom prst="rect">
            <a:avLst/>
          </a:prstGeom>
        </p:spPr>
      </p:pic>
    </p:spTree>
    <p:extLst>
      <p:ext uri="{BB962C8B-B14F-4D97-AF65-F5344CB8AC3E}">
        <p14:creationId xmlns:p14="http://schemas.microsoft.com/office/powerpoint/2010/main" val="2755749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wbas.dmsw.gov.cy/dmsw/ydep.nsf/grands10_el/grands10_el?OpenDocument" TargetMode="External"/><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hyperlink" Target="mailto:children@wbas.dmsw.gov.cy"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 descr="Image"/>
          <p:cNvPicPr>
            <a:picLocks noChangeAspect="1"/>
          </p:cNvPicPr>
          <p:nvPr/>
        </p:nvPicPr>
        <p:blipFill>
          <a:blip r:embed="rId3"/>
          <a:stretch>
            <a:fillRect/>
          </a:stretch>
        </p:blipFill>
        <p:spPr>
          <a:xfrm>
            <a:off x="0" y="-1905165"/>
            <a:ext cx="24640674" cy="13907546"/>
          </a:xfrm>
          <a:prstGeom prst="rect">
            <a:avLst/>
          </a:prstGeom>
          <a:ln w="12700">
            <a:miter lim="400000"/>
            <a:headEnd/>
            <a:tailEnd/>
          </a:ln>
        </p:spPr>
      </p:pic>
      <p:sp>
        <p:nvSpPr>
          <p:cNvPr id="136" name="ΥΠΟΥΡΓΕΙΟ ΑΜΥΝΑΣ"/>
          <p:cNvSpPr txBox="1"/>
          <p:nvPr/>
        </p:nvSpPr>
        <p:spPr>
          <a:xfrm>
            <a:off x="12459126" y="10058400"/>
            <a:ext cx="9601920" cy="1930400"/>
          </a:xfrm>
          <a:prstGeom prst="rect">
            <a:avLst/>
          </a:prstGeom>
          <a:ln w="12700">
            <a:miter lim="400000"/>
          </a:ln>
        </p:spPr>
        <p:txBody>
          <a:bodyPr lIns="50780" tIns="50780" rIns="50780" bIns="50780" anchor="ctr">
            <a:no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endParaRPr lang="el-GR" sz="2500" b="1" dirty="0">
              <a:latin typeface="Arial" panose="020B0604020202020204" pitchFamily="34" charset="0"/>
              <a:cs typeface="Arial" panose="020B0604020202020204" pitchFamily="34" charset="0"/>
            </a:endParaRPr>
          </a:p>
        </p:txBody>
      </p:sp>
      <p:sp>
        <p:nvSpPr>
          <p:cNvPr id="12" name="Lorem ipsum dolor sit amet, consec etur adip iscin elit. Suspe disse place rat, felis in biben dum trist ique.">
            <a:extLst>
              <a:ext uri="{FF2B5EF4-FFF2-40B4-BE49-F238E27FC236}">
                <a16:creationId xmlns:a16="http://schemas.microsoft.com/office/drawing/2014/main" id="{41DAE96F-BACA-1F64-223C-288CCD205D83}"/>
              </a:ext>
            </a:extLst>
          </p:cNvPr>
          <p:cNvSpPr txBox="1">
            <a:spLocks noGrp="1"/>
          </p:cNvSpPr>
          <p:nvPr>
            <p:ph type="subTitle" idx="1"/>
          </p:nvPr>
        </p:nvSpPr>
        <p:spPr>
          <a:xfrm>
            <a:off x="1214909" y="9279991"/>
            <a:ext cx="16753642" cy="1021218"/>
          </a:xfrm>
          <a:prstGeom prst="rect">
            <a:avLst/>
          </a:prstGeom>
        </p:spPr>
        <p:txBody>
          <a:bodyPr>
            <a:normAutofit/>
          </a:bodyPr>
          <a:lstStyle>
            <a:lvl1pPr algn="l" defTabSz="817245">
              <a:defRPr sz="5445">
                <a:solidFill>
                  <a:srgbClr val="FFFFFF"/>
                </a:solidFill>
                <a:latin typeface="Arial" panose="020B0604020202020204"/>
                <a:ea typeface="Arial" panose="020B0604020202020204"/>
                <a:cs typeface="Arial" panose="020B0604020202020204"/>
                <a:sym typeface="Arial" panose="020B0604020202020204"/>
              </a:defRPr>
            </a:lvl1pPr>
          </a:lstStyle>
          <a:p>
            <a:pPr algn="l"/>
            <a:r>
              <a:rPr lang="el-GR" sz="4800" dirty="0">
                <a:latin typeface="Arial" panose="020B0604020202020204" pitchFamily="34" charset="0"/>
                <a:cs typeface="Arial" panose="020B0604020202020204" pitchFamily="34" charset="0"/>
              </a:rPr>
              <a:t>Λευκωσία</a:t>
            </a:r>
            <a:r>
              <a:rPr lang="en-US" sz="4800" dirty="0">
                <a:latin typeface="Arial" panose="020B0604020202020204" pitchFamily="34" charset="0"/>
                <a:cs typeface="Arial" panose="020B0604020202020204" pitchFamily="34" charset="0"/>
              </a:rPr>
              <a:t>,</a:t>
            </a:r>
            <a:r>
              <a:rPr lang="el-GR" sz="4800" dirty="0">
                <a:latin typeface="Arial" panose="020B0604020202020204" pitchFamily="34" charset="0"/>
                <a:cs typeface="Arial" panose="020B0604020202020204" pitchFamily="34" charset="0"/>
              </a:rPr>
              <a:t> Ιούλιος 2024</a:t>
            </a:r>
          </a:p>
        </p:txBody>
      </p:sp>
      <p:sp>
        <p:nvSpPr>
          <p:cNvPr id="13" name="ΚΥΠΡΙΑΚΗ ΔΗΜΟΚΡΑΤΙΑ / ΠΝΕΥΜΑΤΙΚΑ ΔΙΚΑΙΩΜΑΤΑ 2020">
            <a:extLst>
              <a:ext uri="{FF2B5EF4-FFF2-40B4-BE49-F238E27FC236}">
                <a16:creationId xmlns:a16="http://schemas.microsoft.com/office/drawing/2014/main" id="{29B36B27-4846-A778-FD61-8461F35035BD}"/>
              </a:ext>
            </a:extLst>
          </p:cNvPr>
          <p:cNvSpPr txBox="1"/>
          <p:nvPr/>
        </p:nvSpPr>
        <p:spPr>
          <a:xfrm>
            <a:off x="1214909" y="12856482"/>
            <a:ext cx="4013494"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t>ΚΥΠΡΙΑΚΗ ΔΗΜΟΚΡΑΤΙΑ / ΠΝΕΥΜΑΤΙΚΑ ΔΙΚΑΙΩΜΑΤΑ 20</a:t>
            </a:r>
            <a:r>
              <a:rPr lang="en-US" sz="1000" dirty="0"/>
              <a:t>22</a:t>
            </a:r>
            <a:endParaRPr sz="1000" dirty="0"/>
          </a:p>
        </p:txBody>
      </p:sp>
      <p:sp>
        <p:nvSpPr>
          <p:cNvPr id="4" name="Lorem ipsum dolor sit amet, consec etur adip iscin elit. Suspe disse place rat.">
            <a:extLst>
              <a:ext uri="{FF2B5EF4-FFF2-40B4-BE49-F238E27FC236}">
                <a16:creationId xmlns:a16="http://schemas.microsoft.com/office/drawing/2014/main" id="{2FBA06FA-14CA-89A3-B3B4-0DF6C95BA764}"/>
              </a:ext>
            </a:extLst>
          </p:cNvPr>
          <p:cNvSpPr txBox="1">
            <a:spLocks/>
          </p:cNvSpPr>
          <p:nvPr/>
        </p:nvSpPr>
        <p:spPr>
          <a:xfrm>
            <a:off x="2090057" y="3466084"/>
            <a:ext cx="21095783" cy="4124424"/>
          </a:xfrm>
          <a:prstGeom prst="rect">
            <a:avLst/>
          </a:prstGeom>
        </p:spPr>
        <p:txBody>
          <a:bodyPr vert="horz" lIns="91440" tIns="45720" rIns="91440" bIns="45720" rtlCol="0" anchor="t">
            <a:noAutofit/>
          </a:bodyPr>
          <a:lstStyle>
            <a:lvl1pPr algn="l" defTabSz="1828800" rtl="0" eaLnBrk="1" latinLnBrk="0" hangingPunct="1">
              <a:lnSpc>
                <a:spcPct val="90000"/>
              </a:lnSpc>
              <a:spcBef>
                <a:spcPct val="0"/>
              </a:spcBef>
              <a:buNone/>
              <a:defRPr sz="8500" b="1" kern="1200">
                <a:solidFill>
                  <a:srgbClr val="FFFFFF"/>
                </a:solidFill>
                <a:latin typeface="Arial" panose="020B0604020202020204"/>
                <a:ea typeface="Arial" panose="020B0604020202020204"/>
                <a:cs typeface="Arial" panose="020B0604020202020204"/>
                <a:sym typeface="Arial" panose="020B0604020202020204"/>
              </a:defRPr>
            </a:lvl1pPr>
          </a:lstStyle>
          <a:p>
            <a:pPr algn="ctr"/>
            <a:r>
              <a:rPr lang="el-GR" sz="7800" dirty="0"/>
              <a:t>Σχέδιο Επιδότησης Διδάκτρων Παιδιών ηλικίας από τεσσάρων (4) ετών μέχρι του ορίου της ηλικίας της δωρεάν υποχρεωτικής προσχολικής εκπαίδευσης</a:t>
            </a:r>
            <a:endParaRPr lang="en-US" sz="7800" dirty="0"/>
          </a:p>
        </p:txBody>
      </p:sp>
      <p:pic>
        <p:nvPicPr>
          <p:cNvPr id="5" name="Picture 4">
            <a:extLst>
              <a:ext uri="{FF2B5EF4-FFF2-40B4-BE49-F238E27FC236}">
                <a16:creationId xmlns:a16="http://schemas.microsoft.com/office/drawing/2014/main" id="{E7317447-96CC-A702-E6BB-CB459FD37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7448" y="760542"/>
            <a:ext cx="4378393" cy="2200385"/>
          </a:xfrm>
          <a:prstGeom prst="rect">
            <a:avLst/>
          </a:prstGeom>
        </p:spPr>
      </p:pic>
      <p:sp>
        <p:nvSpPr>
          <p:cNvPr id="6" name="TextBox 5">
            <a:extLst>
              <a:ext uri="{FF2B5EF4-FFF2-40B4-BE49-F238E27FC236}">
                <a16:creationId xmlns:a16="http://schemas.microsoft.com/office/drawing/2014/main" id="{60D67F1E-8017-97D5-9DBD-F27BAE4DA8A4}"/>
              </a:ext>
            </a:extLst>
          </p:cNvPr>
          <p:cNvSpPr txBox="1"/>
          <p:nvPr/>
        </p:nvSpPr>
        <p:spPr>
          <a:xfrm>
            <a:off x="11610872" y="8437335"/>
            <a:ext cx="10050700" cy="1077218"/>
          </a:xfrm>
          <a:prstGeom prst="rect">
            <a:avLst/>
          </a:prstGeom>
          <a:noFill/>
        </p:spPr>
        <p:txBody>
          <a:bodyPr wrap="none" rtlCol="0">
            <a:spAutoFit/>
          </a:bodyPr>
          <a:lstStyle/>
          <a:p>
            <a:r>
              <a:rPr lang="el-GR" sz="3200" b="1" dirty="0">
                <a:solidFill>
                  <a:schemeClr val="bg1"/>
                </a:solidFill>
                <a:latin typeface="Arial" panose="020B0604020202020204" pitchFamily="34" charset="0"/>
                <a:cs typeface="Arial" panose="020B0604020202020204" pitchFamily="34" charset="0"/>
              </a:rPr>
              <a:t>ΥΠΗΡΕΣΙΑ ΔΙΑΧΕΙΡΙΣΗΣ ΕΠΙΔΟΜΑΤΩΝ ΠΡΟΝΟΙΑΣ</a:t>
            </a:r>
            <a:br>
              <a:rPr lang="el-GR" sz="3200" b="1" dirty="0">
                <a:solidFill>
                  <a:schemeClr val="bg1"/>
                </a:solidFill>
                <a:latin typeface="Arial" panose="020B0604020202020204" pitchFamily="34" charset="0"/>
                <a:cs typeface="Arial" panose="020B0604020202020204" pitchFamily="34" charset="0"/>
              </a:rPr>
            </a:br>
            <a:r>
              <a:rPr lang="el-GR" sz="3200" b="1" dirty="0">
                <a:solidFill>
                  <a:schemeClr val="bg1"/>
                </a:solidFill>
                <a:latin typeface="Arial" panose="020B0604020202020204" pitchFamily="34" charset="0"/>
                <a:cs typeface="Arial" panose="020B0604020202020204" pitchFamily="34" charset="0"/>
              </a:rPr>
              <a:t>ΥΦΥΠΟΥΡΓΕΙΟ ΚΟΙΝΩΝΙΚΗΣ ΠΡΟΝΟΙΑΣ</a:t>
            </a:r>
            <a:endParaRPr lang="LID4096" sz="32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42BD1901-DF3E-8DAE-606D-9C63C2B3E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8256" y="4036735"/>
            <a:ext cx="1750226" cy="1859615"/>
          </a:xfrm>
          <a:prstGeom prst="rect">
            <a:avLst/>
          </a:prstGeom>
        </p:spPr>
      </p:pic>
      <p:pic>
        <p:nvPicPr>
          <p:cNvPr id="12" name="Picture 11" descr="Icon&#10;&#10;Description automatically generated">
            <a:extLst>
              <a:ext uri="{FF2B5EF4-FFF2-40B4-BE49-F238E27FC236}">
                <a16:creationId xmlns:a16="http://schemas.microsoft.com/office/drawing/2014/main" id="{069E4506-1A48-9537-9208-D5381FE12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5978" y="3931611"/>
            <a:ext cx="1750226" cy="1849832"/>
          </a:xfrm>
          <a:prstGeom prst="rect">
            <a:avLst/>
          </a:prstGeom>
        </p:spPr>
      </p:pic>
      <p:sp>
        <p:nvSpPr>
          <p:cNvPr id="20" name="THE TITLE IS HERE">
            <a:extLst>
              <a:ext uri="{FF2B5EF4-FFF2-40B4-BE49-F238E27FC236}">
                <a16:creationId xmlns:a16="http://schemas.microsoft.com/office/drawing/2014/main" id="{802C523A-DE02-672A-1133-A9F30376218F}"/>
              </a:ext>
            </a:extLst>
          </p:cNvPr>
          <p:cNvSpPr txBox="1"/>
          <p:nvPr/>
        </p:nvSpPr>
        <p:spPr>
          <a:xfrm>
            <a:off x="1270000" y="1586496"/>
            <a:ext cx="2131158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defRPr sz="8500" cap="all" spc="0">
                <a:solidFill>
                  <a:srgbClr val="5E5E5E"/>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7200" b="1" i="0" u="none" strike="noStrike" kern="0" cap="all" spc="0" normalizeH="0" baseline="0" noProof="0" dirty="0">
                <a:ln>
                  <a:noFill/>
                </a:ln>
                <a:solidFill>
                  <a:srgbClr val="5E5E5E"/>
                </a:solidFill>
                <a:effectLst/>
                <a:uLnTx/>
                <a:uFillTx/>
                <a:latin typeface="Arial"/>
                <a:cs typeface="Arial"/>
                <a:sym typeface="Arial"/>
              </a:rPr>
              <a:t>Οροι παροχΗς ΕπιδΟματος ΦροντΙδας</a:t>
            </a:r>
          </a:p>
        </p:txBody>
      </p:sp>
      <p:sp>
        <p:nvSpPr>
          <p:cNvPr id="21" name="Subtitle here">
            <a:extLst>
              <a:ext uri="{FF2B5EF4-FFF2-40B4-BE49-F238E27FC236}">
                <a16:creationId xmlns:a16="http://schemas.microsoft.com/office/drawing/2014/main" id="{E254D944-08DC-61C3-4478-C05BE1420F55}"/>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5000" b="0" i="1" u="none" strike="noStrike" kern="0" cap="none" spc="150" normalizeH="0" baseline="0" noProof="0" dirty="0">
                <a:ln>
                  <a:noFill/>
                </a:ln>
                <a:solidFill>
                  <a:srgbClr val="307687"/>
                </a:solidFill>
                <a:effectLst/>
                <a:uLnTx/>
                <a:uFillTx/>
                <a:latin typeface="Arial"/>
                <a:cs typeface="Arial"/>
                <a:sym typeface="Arial"/>
              </a:rPr>
              <a:t>Χρηματοδότηση Σχεδίου / Δικαιούχοι</a:t>
            </a:r>
          </a:p>
        </p:txBody>
      </p:sp>
      <p:sp>
        <p:nvSpPr>
          <p:cNvPr id="23" name="Lorem ipsum dolor sit amet, consec etur adip iscin elit. Suspe disse place rat, felis in biben dum trist ique.">
            <a:extLst>
              <a:ext uri="{FF2B5EF4-FFF2-40B4-BE49-F238E27FC236}">
                <a16:creationId xmlns:a16="http://schemas.microsoft.com/office/drawing/2014/main" id="{E746A6FA-EF01-5B48-2A4E-66CAE7F1FC08}"/>
              </a:ext>
            </a:extLst>
          </p:cNvPr>
          <p:cNvSpPr txBox="1"/>
          <p:nvPr/>
        </p:nvSpPr>
        <p:spPr>
          <a:xfrm>
            <a:off x="1205901" y="6284524"/>
            <a:ext cx="9894606" cy="4706805"/>
          </a:xfrm>
          <a:prstGeom prst="rect">
            <a:avLst/>
          </a:prstGeom>
          <a:ln w="12700">
            <a:miter lim="400000"/>
          </a:ln>
        </p:spPr>
        <p:txBody>
          <a:bodyPr lIns="50780" tIns="50780" rIns="50780" bIns="50780">
            <a:noAutofit/>
          </a:bodyPr>
          <a:lstStyle>
            <a:lvl1pPr algn="l" defTabSz="817245">
              <a:defRPr sz="5445" b="0">
                <a:solidFill>
                  <a:srgbClr val="5E5E5E"/>
                </a:solidFill>
                <a:latin typeface="Arial" panose="020B0604020202020204"/>
                <a:ea typeface="Arial" panose="020B0604020202020204"/>
                <a:cs typeface="Arial" panose="020B0604020202020204"/>
                <a:sym typeface="Arial" panose="020B0604020202020204"/>
              </a:defRPr>
            </a:lvl1pPr>
          </a:lstStyle>
          <a:p>
            <a:r>
              <a:rPr lang="el-GR" sz="4400" dirty="0">
                <a:solidFill>
                  <a:schemeClr val="tx1">
                    <a:lumMod val="65000"/>
                    <a:lumOff val="35000"/>
                  </a:schemeClr>
                </a:solidFill>
              </a:rPr>
              <a:t>Το Επίδομα θα παρέχεται </a:t>
            </a:r>
            <a:r>
              <a:rPr lang="el-GR" sz="4400" b="1" dirty="0">
                <a:solidFill>
                  <a:schemeClr val="tx1">
                    <a:lumMod val="65000"/>
                    <a:lumOff val="35000"/>
                  </a:schemeClr>
                </a:solidFill>
              </a:rPr>
              <a:t>αθροιστικά για κάθε παιδί</a:t>
            </a:r>
            <a:r>
              <a:rPr lang="el-GR" sz="4400" dirty="0">
                <a:solidFill>
                  <a:schemeClr val="tx1">
                    <a:lumMod val="65000"/>
                    <a:lumOff val="35000"/>
                  </a:schemeClr>
                </a:solidFill>
              </a:rPr>
              <a:t> της οικογένειας ηλικίας από 4ων ετών μέχρι 4ων ετών και 6 μηνών, που φοιτά</a:t>
            </a:r>
            <a:endParaRPr lang="en-US" sz="4400" dirty="0">
              <a:solidFill>
                <a:schemeClr val="tx1">
                  <a:lumMod val="65000"/>
                  <a:lumOff val="35000"/>
                </a:schemeClr>
              </a:solidFill>
            </a:endParaRPr>
          </a:p>
          <a:p>
            <a:r>
              <a:rPr lang="el-GR" sz="4400" dirty="0">
                <a:solidFill>
                  <a:schemeClr val="tx1">
                    <a:lumMod val="65000"/>
                    <a:lumOff val="35000"/>
                  </a:schemeClr>
                </a:solidFill>
              </a:rPr>
              <a:t>σε βρεφονηπιακό σταθμό</a:t>
            </a:r>
            <a:endParaRPr lang="en-US" sz="4400" dirty="0">
              <a:solidFill>
                <a:schemeClr val="tx1">
                  <a:lumMod val="65000"/>
                  <a:lumOff val="35000"/>
                </a:schemeClr>
              </a:solidFill>
            </a:endParaRPr>
          </a:p>
          <a:p>
            <a:r>
              <a:rPr lang="el-GR" sz="4400" dirty="0">
                <a:solidFill>
                  <a:schemeClr val="tx1">
                    <a:lumMod val="65000"/>
                    <a:lumOff val="35000"/>
                  </a:schemeClr>
                </a:solidFill>
              </a:rPr>
              <a:t>ή νηπιαγωγείο που συμμετέχει</a:t>
            </a:r>
            <a:endParaRPr lang="en-US" sz="4400" dirty="0">
              <a:solidFill>
                <a:schemeClr val="tx1">
                  <a:lumMod val="65000"/>
                  <a:lumOff val="35000"/>
                </a:schemeClr>
              </a:solidFill>
            </a:endParaRPr>
          </a:p>
          <a:p>
            <a:r>
              <a:rPr lang="el-GR" sz="4400" dirty="0">
                <a:solidFill>
                  <a:schemeClr val="tx1">
                    <a:lumMod val="65000"/>
                    <a:lumOff val="35000"/>
                  </a:schemeClr>
                </a:solidFill>
              </a:rPr>
              <a:t>στο Σχέδιο</a:t>
            </a:r>
          </a:p>
        </p:txBody>
      </p:sp>
      <p:sp>
        <p:nvSpPr>
          <p:cNvPr id="28" name="Line">
            <a:extLst>
              <a:ext uri="{FF2B5EF4-FFF2-40B4-BE49-F238E27FC236}">
                <a16:creationId xmlns:a16="http://schemas.microsoft.com/office/drawing/2014/main" id="{E73F8F5D-8073-CF14-668B-B8A8B1498785}"/>
              </a:ext>
            </a:extLst>
          </p:cNvPr>
          <p:cNvSpPr/>
          <p:nvPr/>
        </p:nvSpPr>
        <p:spPr>
          <a:xfrm flipV="1">
            <a:off x="1274267" y="5960358"/>
            <a:ext cx="9831002"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9" name="Lorem ipsum dolor sit amet, consec etur adip iscin elit. Suspe disse place rat, felis in biben dum trist ique.">
            <a:extLst>
              <a:ext uri="{FF2B5EF4-FFF2-40B4-BE49-F238E27FC236}">
                <a16:creationId xmlns:a16="http://schemas.microsoft.com/office/drawing/2014/main" id="{334E7E16-E2EB-F3B8-4C74-3CD8BC5286CB}"/>
              </a:ext>
            </a:extLst>
          </p:cNvPr>
          <p:cNvSpPr txBox="1"/>
          <p:nvPr/>
        </p:nvSpPr>
        <p:spPr>
          <a:xfrm>
            <a:off x="12682214" y="6284524"/>
            <a:ext cx="10775550" cy="4313683"/>
          </a:xfrm>
          <a:prstGeom prst="rect">
            <a:avLst/>
          </a:prstGeom>
          <a:ln w="12700">
            <a:miter lim="400000"/>
          </a:ln>
        </p:spPr>
        <p:txBody>
          <a:bodyPr lIns="50780" tIns="50780" rIns="50780" bIns="50780">
            <a:noAutofit/>
          </a:bodyPr>
          <a:lstStyle>
            <a:lvl1pPr algn="l" defTabSz="817245">
              <a:defRPr sz="5445" b="0">
                <a:solidFill>
                  <a:srgbClr val="5E5E5E"/>
                </a:solidFill>
                <a:latin typeface="Arial" panose="020B0604020202020204"/>
                <a:ea typeface="Arial" panose="020B0604020202020204"/>
                <a:cs typeface="Arial" panose="020B0604020202020204"/>
                <a:sym typeface="Arial" panose="020B0604020202020204"/>
              </a:defRPr>
            </a:lvl1pPr>
          </a:lstStyle>
          <a:p>
            <a:r>
              <a:rPr lang="el-GR" sz="4400" dirty="0">
                <a:solidFill>
                  <a:schemeClr val="tx1">
                    <a:lumMod val="65000"/>
                    <a:lumOff val="35000"/>
                  </a:schemeClr>
                </a:solidFill>
              </a:rPr>
              <a:t>Το Επίδομα θα παρέχεται </a:t>
            </a:r>
            <a:r>
              <a:rPr lang="el-GR" sz="4400" b="1" dirty="0">
                <a:solidFill>
                  <a:schemeClr val="tx1">
                    <a:lumMod val="65000"/>
                    <a:lumOff val="35000"/>
                  </a:schemeClr>
                </a:solidFill>
              </a:rPr>
              <a:t>απευθείας στους παρόχους</a:t>
            </a:r>
            <a:r>
              <a:rPr lang="el-GR" sz="4400" dirty="0">
                <a:solidFill>
                  <a:schemeClr val="tx1">
                    <a:lumMod val="65000"/>
                    <a:lumOff val="35000"/>
                  </a:schemeClr>
                </a:solidFill>
              </a:rPr>
              <a:t>, νοουμένου ότι θα έχουν εκδηλώσει ενδιαφέρον για συμμετοχή</a:t>
            </a:r>
            <a:endParaRPr lang="en-US" sz="4400" dirty="0">
              <a:solidFill>
                <a:schemeClr val="tx1">
                  <a:lumMod val="65000"/>
                  <a:lumOff val="35000"/>
                </a:schemeClr>
              </a:solidFill>
            </a:endParaRPr>
          </a:p>
          <a:p>
            <a:r>
              <a:rPr lang="el-GR" sz="4400" dirty="0">
                <a:solidFill>
                  <a:schemeClr val="tx1">
                    <a:lumMod val="65000"/>
                    <a:lumOff val="35000"/>
                  </a:schemeClr>
                </a:solidFill>
              </a:rPr>
              <a:t>στο Σχέδιο και θα έχουν αναλάβει</a:t>
            </a:r>
            <a:endParaRPr lang="en-US" sz="4400" dirty="0">
              <a:solidFill>
                <a:schemeClr val="tx1">
                  <a:lumMod val="65000"/>
                  <a:lumOff val="35000"/>
                </a:schemeClr>
              </a:solidFill>
            </a:endParaRPr>
          </a:p>
          <a:p>
            <a:r>
              <a:rPr lang="el-GR" sz="4400" dirty="0">
                <a:solidFill>
                  <a:schemeClr val="tx1">
                    <a:lumMod val="65000"/>
                    <a:lumOff val="35000"/>
                  </a:schemeClr>
                </a:solidFill>
              </a:rPr>
              <a:t>όλες τις ευθύνες που καθορίζονται</a:t>
            </a:r>
            <a:endParaRPr lang="en-US" sz="4400" dirty="0">
              <a:solidFill>
                <a:schemeClr val="tx1">
                  <a:lumMod val="65000"/>
                  <a:lumOff val="35000"/>
                </a:schemeClr>
              </a:solidFill>
            </a:endParaRPr>
          </a:p>
          <a:p>
            <a:r>
              <a:rPr lang="el-GR" sz="4400" dirty="0">
                <a:solidFill>
                  <a:schemeClr val="tx1">
                    <a:lumMod val="65000"/>
                    <a:lumOff val="35000"/>
                  </a:schemeClr>
                </a:solidFill>
              </a:rPr>
              <a:t>στο Σχέδιο</a:t>
            </a:r>
          </a:p>
        </p:txBody>
      </p:sp>
      <p:sp>
        <p:nvSpPr>
          <p:cNvPr id="30" name="Line">
            <a:extLst>
              <a:ext uri="{FF2B5EF4-FFF2-40B4-BE49-F238E27FC236}">
                <a16:creationId xmlns:a16="http://schemas.microsoft.com/office/drawing/2014/main" id="{9B31A316-8C4B-AD4B-4CEC-ACBA0A52EF75}"/>
              </a:ext>
            </a:extLst>
          </p:cNvPr>
          <p:cNvSpPr/>
          <p:nvPr/>
        </p:nvSpPr>
        <p:spPr>
          <a:xfrm flipV="1">
            <a:off x="12750582" y="5960358"/>
            <a:ext cx="9831002"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1" name="01/…">
            <a:extLst>
              <a:ext uri="{FF2B5EF4-FFF2-40B4-BE49-F238E27FC236}">
                <a16:creationId xmlns:a16="http://schemas.microsoft.com/office/drawing/2014/main" id="{2253B775-65DE-8116-B06D-A728914D8C15}"/>
              </a:ext>
            </a:extLst>
          </p:cNvPr>
          <p:cNvSpPr txBox="1"/>
          <p:nvPr/>
        </p:nvSpPr>
        <p:spPr>
          <a:xfrm>
            <a:off x="1274267" y="4797643"/>
            <a:ext cx="1017867" cy="1129051"/>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sz="4800" i="1" spc="150" dirty="0">
                <a:solidFill>
                  <a:srgbClr val="307687"/>
                </a:solidFill>
                <a:latin typeface="Arial" panose="020B0604020202020204"/>
                <a:ea typeface="Arial" panose="020B0604020202020204"/>
                <a:cs typeface="Arial" panose="020B0604020202020204"/>
                <a:sym typeface="Arial" panose="020B0604020202020204"/>
              </a:rPr>
              <a:t>0</a:t>
            </a:r>
            <a:r>
              <a:rPr lang="en-US" sz="4800" i="1" spc="150" dirty="0">
                <a:solidFill>
                  <a:srgbClr val="307687"/>
                </a:solidFill>
                <a:latin typeface="Arial" panose="020B0604020202020204"/>
                <a:ea typeface="Arial" panose="020B0604020202020204"/>
                <a:cs typeface="Arial" panose="020B0604020202020204"/>
                <a:sym typeface="Arial" panose="020B0604020202020204"/>
              </a:rPr>
              <a:t>1</a:t>
            </a:r>
            <a:r>
              <a:rPr sz="4800" i="1" spc="150" dirty="0">
                <a:solidFill>
                  <a:srgbClr val="307687"/>
                </a:solidFill>
                <a:latin typeface="Arial" panose="020B0604020202020204"/>
                <a:ea typeface="Arial" panose="020B0604020202020204"/>
                <a:cs typeface="Arial" panose="020B0604020202020204"/>
                <a:sym typeface="Arial" panose="020B0604020202020204"/>
              </a:rPr>
              <a:t>/</a:t>
            </a:r>
          </a:p>
        </p:txBody>
      </p:sp>
      <p:sp>
        <p:nvSpPr>
          <p:cNvPr id="32" name="01/…">
            <a:extLst>
              <a:ext uri="{FF2B5EF4-FFF2-40B4-BE49-F238E27FC236}">
                <a16:creationId xmlns:a16="http://schemas.microsoft.com/office/drawing/2014/main" id="{07037197-A39E-6494-106A-3B02BD757634}"/>
              </a:ext>
            </a:extLst>
          </p:cNvPr>
          <p:cNvSpPr txBox="1"/>
          <p:nvPr/>
        </p:nvSpPr>
        <p:spPr>
          <a:xfrm>
            <a:off x="12750583" y="4797643"/>
            <a:ext cx="1017867" cy="1129051"/>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sz="4800" i="1" spc="150" dirty="0">
                <a:solidFill>
                  <a:srgbClr val="307687"/>
                </a:solidFill>
                <a:latin typeface="Arial" panose="020B0604020202020204"/>
                <a:ea typeface="Arial" panose="020B0604020202020204"/>
                <a:cs typeface="Arial" panose="020B0604020202020204"/>
                <a:sym typeface="Arial" panose="020B0604020202020204"/>
              </a:rPr>
              <a:t>0</a:t>
            </a:r>
            <a:r>
              <a:rPr lang="en-GB" sz="4800" i="1" spc="150" dirty="0">
                <a:solidFill>
                  <a:srgbClr val="307687"/>
                </a:solidFill>
                <a:latin typeface="Arial" panose="020B0604020202020204"/>
                <a:ea typeface="Arial" panose="020B0604020202020204"/>
                <a:cs typeface="Arial" panose="020B0604020202020204"/>
                <a:sym typeface="Arial" panose="020B0604020202020204"/>
              </a:rPr>
              <a:t>2</a:t>
            </a:r>
            <a:r>
              <a:rPr sz="4800" i="1" spc="150" dirty="0">
                <a:solidFill>
                  <a:srgbClr val="307687"/>
                </a:solidFill>
                <a:latin typeface="Arial" panose="020B0604020202020204"/>
                <a:ea typeface="Arial" panose="020B0604020202020204"/>
                <a:cs typeface="Arial" panose="020B0604020202020204"/>
                <a:sym typeface="Arial" panose="020B0604020202020204"/>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orem ipsum dolor sit amet, consec etur adip iscin elit. Suspe disse place rat, felis in biben dum trist ique."/>
          <p:cNvSpPr txBox="1"/>
          <p:nvPr/>
        </p:nvSpPr>
        <p:spPr>
          <a:xfrm>
            <a:off x="1205901" y="6284525"/>
            <a:ext cx="9894606" cy="3879044"/>
          </a:xfrm>
          <a:prstGeom prst="rect">
            <a:avLst/>
          </a:prstGeom>
          <a:ln w="12700">
            <a:miter lim="400000"/>
          </a:ln>
        </p:spPr>
        <p:txBody>
          <a:bodyPr lIns="50780" tIns="50780" rIns="50780" bIns="50780">
            <a:noAutofit/>
          </a:bodyPr>
          <a:lstStyle>
            <a:lvl1pPr algn="l" defTabSz="817245">
              <a:defRPr sz="5445" b="0">
                <a:solidFill>
                  <a:srgbClr val="5E5E5E"/>
                </a:solidFill>
                <a:latin typeface="Arial" panose="020B0604020202020204"/>
                <a:ea typeface="Arial" panose="020B0604020202020204"/>
                <a:cs typeface="Arial" panose="020B0604020202020204"/>
                <a:sym typeface="Arial" panose="020B0604020202020204"/>
              </a:defRPr>
            </a:lvl1pPr>
          </a:lstStyle>
          <a:p>
            <a:r>
              <a:rPr lang="el-GR" sz="4400" dirty="0">
                <a:solidFill>
                  <a:schemeClr val="tx1">
                    <a:lumMod val="65000"/>
                    <a:lumOff val="35000"/>
                  </a:schemeClr>
                </a:solidFill>
              </a:rPr>
              <a:t>Η περίοδος παροχής του Επιδόματος θα είναι </a:t>
            </a:r>
            <a:r>
              <a:rPr lang="el-GR" sz="4400" b="1" dirty="0">
                <a:solidFill>
                  <a:schemeClr val="tx1">
                    <a:lumMod val="65000"/>
                    <a:lumOff val="35000"/>
                  </a:schemeClr>
                </a:solidFill>
              </a:rPr>
              <a:t>μέχρι και την ολοκλήρωση του Σχολικού Έτους</a:t>
            </a:r>
            <a:r>
              <a:rPr lang="el-GR" sz="4400" dirty="0">
                <a:solidFill>
                  <a:schemeClr val="tx1">
                    <a:lumMod val="65000"/>
                    <a:lumOff val="35000"/>
                  </a:schemeClr>
                </a:solidFill>
              </a:rPr>
              <a:t> εντός</a:t>
            </a:r>
            <a:endParaRPr lang="en-US" sz="4400" dirty="0">
              <a:solidFill>
                <a:schemeClr val="tx1">
                  <a:lumMod val="65000"/>
                  <a:lumOff val="35000"/>
                </a:schemeClr>
              </a:solidFill>
            </a:endParaRPr>
          </a:p>
          <a:p>
            <a:r>
              <a:rPr lang="el-GR" sz="4400" dirty="0">
                <a:solidFill>
                  <a:schemeClr val="tx1">
                    <a:lumMod val="65000"/>
                    <a:lumOff val="35000"/>
                  </a:schemeClr>
                </a:solidFill>
              </a:rPr>
              <a:t>του οποίου το παιδί συμπληρώνει</a:t>
            </a:r>
            <a:endParaRPr lang="en-US" sz="4400" dirty="0">
              <a:solidFill>
                <a:schemeClr val="tx1">
                  <a:lumMod val="65000"/>
                  <a:lumOff val="35000"/>
                </a:schemeClr>
              </a:solidFill>
            </a:endParaRPr>
          </a:p>
          <a:p>
            <a:r>
              <a:rPr lang="el-GR" sz="4400" dirty="0">
                <a:solidFill>
                  <a:schemeClr val="tx1">
                    <a:lumMod val="65000"/>
                    <a:lumOff val="35000"/>
                  </a:schemeClr>
                </a:solidFill>
              </a:rPr>
              <a:t>την ηλικία των 4ων ετών και 6 μηνών</a:t>
            </a:r>
          </a:p>
        </p:txBody>
      </p:sp>
      <p:sp>
        <p:nvSpPr>
          <p:cNvPr id="19" name="01/…"/>
          <p:cNvSpPr txBox="1"/>
          <p:nvPr/>
        </p:nvSpPr>
        <p:spPr>
          <a:xfrm>
            <a:off x="1274267" y="4797643"/>
            <a:ext cx="1017867" cy="1129051"/>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sz="4800" i="1" spc="150" dirty="0">
                <a:solidFill>
                  <a:srgbClr val="307687"/>
                </a:solidFill>
                <a:latin typeface="Arial" panose="020B0604020202020204"/>
                <a:ea typeface="Arial" panose="020B0604020202020204"/>
                <a:cs typeface="Arial" panose="020B0604020202020204"/>
                <a:sym typeface="Arial" panose="020B0604020202020204"/>
              </a:rPr>
              <a:t>0</a:t>
            </a:r>
            <a:r>
              <a:rPr lang="en-US" sz="4800" i="1" spc="150" dirty="0">
                <a:solidFill>
                  <a:srgbClr val="307687"/>
                </a:solidFill>
                <a:latin typeface="Arial" panose="020B0604020202020204"/>
                <a:ea typeface="Arial" panose="020B0604020202020204"/>
                <a:cs typeface="Arial" panose="020B0604020202020204"/>
                <a:sym typeface="Arial" panose="020B0604020202020204"/>
              </a:rPr>
              <a:t>3</a:t>
            </a:r>
            <a:r>
              <a:rPr sz="4800" i="1" spc="150" dirty="0">
                <a:solidFill>
                  <a:srgbClr val="307687"/>
                </a:solidFill>
                <a:latin typeface="Arial" panose="020B0604020202020204"/>
                <a:ea typeface="Arial" panose="020B0604020202020204"/>
                <a:cs typeface="Arial" panose="020B0604020202020204"/>
                <a:sym typeface="Arial" panose="020B0604020202020204"/>
              </a:rPr>
              <a:t>/</a:t>
            </a:r>
          </a:p>
        </p:txBody>
      </p:sp>
      <p:sp>
        <p:nvSpPr>
          <p:cNvPr id="20" name="Line"/>
          <p:cNvSpPr/>
          <p:nvPr/>
        </p:nvSpPr>
        <p:spPr>
          <a:xfrm flipV="1">
            <a:off x="1274267" y="5960358"/>
            <a:ext cx="9831002"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4" name="Lorem ipsum dolor sit amet, consec etur adip iscin elit. Suspe disse place rat, felis in biben dum trist ique."/>
          <p:cNvSpPr txBox="1"/>
          <p:nvPr/>
        </p:nvSpPr>
        <p:spPr>
          <a:xfrm>
            <a:off x="12682214" y="6284525"/>
            <a:ext cx="10775550" cy="3344044"/>
          </a:xfrm>
          <a:prstGeom prst="rect">
            <a:avLst/>
          </a:prstGeom>
          <a:ln w="12700">
            <a:miter lim="400000"/>
          </a:ln>
        </p:spPr>
        <p:txBody>
          <a:bodyPr lIns="50780" tIns="50780" rIns="50780" bIns="50780">
            <a:noAutofit/>
          </a:bodyPr>
          <a:lstStyle>
            <a:lvl1pPr algn="l" defTabSz="817245">
              <a:defRPr sz="5445" b="0">
                <a:solidFill>
                  <a:srgbClr val="5E5E5E"/>
                </a:solidFill>
                <a:latin typeface="Arial" panose="020B0604020202020204"/>
                <a:ea typeface="Arial" panose="020B0604020202020204"/>
                <a:cs typeface="Arial" panose="020B0604020202020204"/>
                <a:sym typeface="Arial" panose="020B0604020202020204"/>
              </a:defRPr>
            </a:lvl1pPr>
          </a:lstStyle>
          <a:p>
            <a:r>
              <a:rPr lang="el-GR" sz="4400" dirty="0">
                <a:solidFill>
                  <a:schemeClr val="tx1">
                    <a:lumMod val="65000"/>
                    <a:lumOff val="35000"/>
                  </a:schemeClr>
                </a:solidFill>
              </a:rPr>
              <a:t>Η ημερομηνία έναρξης καταβολής</a:t>
            </a:r>
            <a:endParaRPr lang="en-US" sz="4400" dirty="0">
              <a:solidFill>
                <a:schemeClr val="tx1">
                  <a:lumMod val="65000"/>
                  <a:lumOff val="35000"/>
                </a:schemeClr>
              </a:solidFill>
            </a:endParaRPr>
          </a:p>
          <a:p>
            <a:r>
              <a:rPr lang="el-GR" sz="4400" dirty="0">
                <a:solidFill>
                  <a:schemeClr val="tx1">
                    <a:lumMod val="65000"/>
                    <a:lumOff val="35000"/>
                  </a:schemeClr>
                </a:solidFill>
              </a:rPr>
              <a:t>του Επιδόματος αρχίζει από τον </a:t>
            </a:r>
            <a:r>
              <a:rPr lang="el-GR" sz="4400" b="1" dirty="0">
                <a:solidFill>
                  <a:schemeClr val="tx1">
                    <a:lumMod val="65000"/>
                    <a:lumOff val="35000"/>
                  </a:schemeClr>
                </a:solidFill>
              </a:rPr>
              <a:t>μήνα υποβολής της αίτησης και όχι νωρίτερα από τον Σεπτέμβριο 2024</a:t>
            </a:r>
          </a:p>
        </p:txBody>
      </p:sp>
      <p:sp>
        <p:nvSpPr>
          <p:cNvPr id="25" name="01/…"/>
          <p:cNvSpPr txBox="1"/>
          <p:nvPr/>
        </p:nvSpPr>
        <p:spPr>
          <a:xfrm>
            <a:off x="12750583" y="4797643"/>
            <a:ext cx="1017867" cy="1129051"/>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r>
              <a:rPr sz="4800" i="1" spc="150" dirty="0">
                <a:solidFill>
                  <a:srgbClr val="307687"/>
                </a:solidFill>
                <a:latin typeface="Arial" panose="020B0604020202020204"/>
                <a:ea typeface="Arial" panose="020B0604020202020204"/>
                <a:cs typeface="Arial" panose="020B0604020202020204"/>
                <a:sym typeface="Arial" panose="020B0604020202020204"/>
              </a:rPr>
              <a:t>0</a:t>
            </a:r>
            <a:r>
              <a:rPr lang="en-GB" sz="4800" i="1" spc="150" dirty="0">
                <a:solidFill>
                  <a:srgbClr val="307687"/>
                </a:solidFill>
                <a:latin typeface="Arial" panose="020B0604020202020204"/>
                <a:ea typeface="Arial" panose="020B0604020202020204"/>
                <a:cs typeface="Arial" panose="020B0604020202020204"/>
                <a:sym typeface="Arial" panose="020B0604020202020204"/>
              </a:rPr>
              <a:t>4</a:t>
            </a:r>
            <a:r>
              <a:rPr sz="4800" i="1" spc="150" dirty="0">
                <a:solidFill>
                  <a:srgbClr val="307687"/>
                </a:solidFill>
                <a:latin typeface="Arial" panose="020B0604020202020204"/>
                <a:ea typeface="Arial" panose="020B0604020202020204"/>
                <a:cs typeface="Arial" panose="020B0604020202020204"/>
                <a:sym typeface="Arial" panose="020B0604020202020204"/>
              </a:rPr>
              <a:t>/</a:t>
            </a:r>
          </a:p>
        </p:txBody>
      </p:sp>
      <p:sp>
        <p:nvSpPr>
          <p:cNvPr id="26" name="Line"/>
          <p:cNvSpPr/>
          <p:nvPr/>
        </p:nvSpPr>
        <p:spPr>
          <a:xfrm flipV="1">
            <a:off x="12750582" y="5960358"/>
            <a:ext cx="9831002"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pic>
        <p:nvPicPr>
          <p:cNvPr id="29" name="Picture 28" descr="Icon&#10;&#10;Description automatically generated">
            <a:extLst>
              <a:ext uri="{FF2B5EF4-FFF2-40B4-BE49-F238E27FC236}">
                <a16:creationId xmlns:a16="http://schemas.microsoft.com/office/drawing/2014/main" id="{B47417CE-4CDB-2AF9-AC4D-D2BBD363F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2739" y="3761646"/>
            <a:ext cx="1951010" cy="2009541"/>
          </a:xfrm>
          <a:prstGeom prst="rect">
            <a:avLst/>
          </a:prstGeom>
        </p:spPr>
      </p:pic>
      <p:pic>
        <p:nvPicPr>
          <p:cNvPr id="7" name="Picture 6" descr="Logo&#10;&#10;Description automatically generated">
            <a:extLst>
              <a:ext uri="{FF2B5EF4-FFF2-40B4-BE49-F238E27FC236}">
                <a16:creationId xmlns:a16="http://schemas.microsoft.com/office/drawing/2014/main" id="{514EA24E-980A-4332-304C-E27B7685D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2680" y="3761646"/>
            <a:ext cx="2183443" cy="2009541"/>
          </a:xfrm>
          <a:prstGeom prst="rect">
            <a:avLst/>
          </a:prstGeom>
        </p:spPr>
      </p:pic>
      <p:sp>
        <p:nvSpPr>
          <p:cNvPr id="21" name="THE TITLE IS HERE">
            <a:extLst>
              <a:ext uri="{FF2B5EF4-FFF2-40B4-BE49-F238E27FC236}">
                <a16:creationId xmlns:a16="http://schemas.microsoft.com/office/drawing/2014/main" id="{35D79657-9631-4ED5-D011-4D7241FAABD7}"/>
              </a:ext>
            </a:extLst>
          </p:cNvPr>
          <p:cNvSpPr txBox="1"/>
          <p:nvPr/>
        </p:nvSpPr>
        <p:spPr>
          <a:xfrm>
            <a:off x="1270000" y="1586496"/>
            <a:ext cx="2218776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defRPr sz="8500" cap="all" spc="0">
                <a:solidFill>
                  <a:srgbClr val="5E5E5E"/>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7200" b="1" i="0" u="none" strike="noStrike" kern="0" cap="all" spc="0" normalizeH="0" baseline="0" noProof="0" dirty="0">
                <a:ln>
                  <a:noFill/>
                </a:ln>
                <a:solidFill>
                  <a:srgbClr val="5E5E5E"/>
                </a:solidFill>
                <a:effectLst/>
                <a:uLnTx/>
                <a:uFillTx/>
                <a:latin typeface="Arial"/>
                <a:cs typeface="Arial"/>
                <a:sym typeface="Arial"/>
              </a:rPr>
              <a:t>Οροι παροχΗς ΕπιδΟματος ΦροντΙδας</a:t>
            </a:r>
          </a:p>
        </p:txBody>
      </p:sp>
      <p:sp>
        <p:nvSpPr>
          <p:cNvPr id="22" name="Subtitle here">
            <a:extLst>
              <a:ext uri="{FF2B5EF4-FFF2-40B4-BE49-F238E27FC236}">
                <a16:creationId xmlns:a16="http://schemas.microsoft.com/office/drawing/2014/main" id="{0A9B9C96-2EB9-0872-EEBE-4C638D507963}"/>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5000" b="0" i="1" u="none" strike="noStrike" kern="0" cap="none" spc="150" normalizeH="0" baseline="0" noProof="0" dirty="0">
                <a:ln>
                  <a:noFill/>
                </a:ln>
                <a:solidFill>
                  <a:srgbClr val="307687"/>
                </a:solidFill>
                <a:effectLst/>
                <a:uLnTx/>
                <a:uFillTx/>
                <a:latin typeface="Arial"/>
                <a:cs typeface="Arial"/>
                <a:sym typeface="Arial"/>
              </a:rPr>
              <a:t>Χρηματοδότηση Σχεδίου / Δικαιούχοι</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window, indoor, toddler&#10;&#10;Description automatically generated">
            <a:extLst>
              <a:ext uri="{FF2B5EF4-FFF2-40B4-BE49-F238E27FC236}">
                <a16:creationId xmlns:a16="http://schemas.microsoft.com/office/drawing/2014/main" id="{447B66B6-2D97-8152-0565-F7431F1AE26C}"/>
              </a:ext>
            </a:extLst>
          </p:cNvPr>
          <p:cNvPicPr>
            <a:picLocks noChangeAspect="1"/>
          </p:cNvPicPr>
          <p:nvPr/>
        </p:nvPicPr>
        <p:blipFill rotWithShape="1">
          <a:blip r:embed="rId3">
            <a:extLst>
              <a:ext uri="{28A0092B-C50C-407E-A947-70E740481C1C}">
                <a14:useLocalDpi xmlns:a14="http://schemas.microsoft.com/office/drawing/2010/main" val="0"/>
              </a:ext>
            </a:extLst>
          </a:blip>
          <a:srcRect r="719"/>
          <a:stretch/>
        </p:blipFill>
        <p:spPr>
          <a:xfrm>
            <a:off x="-1" y="-17892"/>
            <a:ext cx="24384001" cy="11375703"/>
          </a:xfrm>
          <a:prstGeom prst="rect">
            <a:avLst/>
          </a:prstGeom>
        </p:spPr>
      </p:pic>
      <p:sp>
        <p:nvSpPr>
          <p:cNvPr id="11" name="Lorem ipsum dolor sit amet, consec etur adip iscin elit. Suspe disse place rat.">
            <a:extLst>
              <a:ext uri="{FF2B5EF4-FFF2-40B4-BE49-F238E27FC236}">
                <a16:creationId xmlns:a16="http://schemas.microsoft.com/office/drawing/2014/main" id="{C066C077-0D1C-48FE-95A8-2E7CAA982A17}"/>
              </a:ext>
            </a:extLst>
          </p:cNvPr>
          <p:cNvSpPr txBox="1">
            <a:spLocks noGrp="1"/>
          </p:cNvSpPr>
          <p:nvPr>
            <p:ph type="ctrTitle"/>
          </p:nvPr>
        </p:nvSpPr>
        <p:spPr>
          <a:xfrm>
            <a:off x="1176544" y="1067675"/>
            <a:ext cx="13984798" cy="3405471"/>
          </a:xfrm>
          <a:prstGeom prst="rect">
            <a:avLst/>
          </a:prstGeom>
          <a:effectLst/>
        </p:spPr>
        <p:txBody>
          <a:bodyPr anchor="t">
            <a:normAutofit/>
          </a:bodyPr>
          <a:lstStyle>
            <a:lvl1pPr algn="l">
              <a:lnSpc>
                <a:spcPct val="110000"/>
              </a:lnSpc>
              <a:defRPr sz="8500" b="1" i="1">
                <a:solidFill>
                  <a:srgbClr val="FFFFFF"/>
                </a:solidFill>
                <a:latin typeface="Arial"/>
                <a:ea typeface="Arial"/>
                <a:cs typeface="Arial"/>
                <a:sym typeface="Arial"/>
              </a:defRPr>
            </a:lvl1pPr>
          </a:lstStyle>
          <a:p>
            <a:r>
              <a:rPr lang="el-GR" sz="8800" dirty="0">
                <a:solidFill>
                  <a:srgbClr val="2F7788"/>
                </a:solidFill>
              </a:rPr>
              <a:t>Εισοδηματικά κριτήρια / Παραδείγματα</a:t>
            </a:r>
          </a:p>
        </p:txBody>
      </p:sp>
    </p:spTree>
    <p:extLst>
      <p:ext uri="{BB962C8B-B14F-4D97-AF65-F5344CB8AC3E}">
        <p14:creationId xmlns:p14="http://schemas.microsoft.com/office/powerpoint/2010/main" val="1369178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052B2C1-8521-47C1-A862-F516AE6885A6}"/>
              </a:ext>
            </a:extLst>
          </p:cNvPr>
          <p:cNvGraphicFramePr>
            <a:graphicFrameLocks noGrp="1"/>
          </p:cNvGraphicFramePr>
          <p:nvPr>
            <p:extLst>
              <p:ext uri="{D42A27DB-BD31-4B8C-83A1-F6EECF244321}">
                <p14:modId xmlns:p14="http://schemas.microsoft.com/office/powerpoint/2010/main" val="2175437682"/>
              </p:ext>
            </p:extLst>
          </p:nvPr>
        </p:nvGraphicFramePr>
        <p:xfrm>
          <a:off x="2858650" y="3515357"/>
          <a:ext cx="19809272" cy="6925206"/>
        </p:xfrm>
        <a:graphic>
          <a:graphicData uri="http://schemas.openxmlformats.org/drawingml/2006/table">
            <a:tbl>
              <a:tblPr firstRow="1" bandRow="1">
                <a:tableStyleId>{5C22544A-7EE6-4342-B048-85BDC9FD1C3A}</a:tableStyleId>
              </a:tblPr>
              <a:tblGrid>
                <a:gridCol w="2723203">
                  <a:extLst>
                    <a:ext uri="{9D8B030D-6E8A-4147-A177-3AD203B41FA5}">
                      <a16:colId xmlns:a16="http://schemas.microsoft.com/office/drawing/2014/main" val="3640283278"/>
                    </a:ext>
                  </a:extLst>
                </a:gridCol>
                <a:gridCol w="3458799">
                  <a:extLst>
                    <a:ext uri="{9D8B030D-6E8A-4147-A177-3AD203B41FA5}">
                      <a16:colId xmlns:a16="http://schemas.microsoft.com/office/drawing/2014/main" val="3363671812"/>
                    </a:ext>
                  </a:extLst>
                </a:gridCol>
                <a:gridCol w="3539136">
                  <a:extLst>
                    <a:ext uri="{9D8B030D-6E8A-4147-A177-3AD203B41FA5}">
                      <a16:colId xmlns:a16="http://schemas.microsoft.com/office/drawing/2014/main" val="2057968465"/>
                    </a:ext>
                  </a:extLst>
                </a:gridCol>
                <a:gridCol w="3328474">
                  <a:extLst>
                    <a:ext uri="{9D8B030D-6E8A-4147-A177-3AD203B41FA5}">
                      <a16:colId xmlns:a16="http://schemas.microsoft.com/office/drawing/2014/main" val="665822137"/>
                    </a:ext>
                  </a:extLst>
                </a:gridCol>
                <a:gridCol w="3379830">
                  <a:extLst>
                    <a:ext uri="{9D8B030D-6E8A-4147-A177-3AD203B41FA5}">
                      <a16:colId xmlns:a16="http://schemas.microsoft.com/office/drawing/2014/main" val="1517482027"/>
                    </a:ext>
                  </a:extLst>
                </a:gridCol>
                <a:gridCol w="3379830">
                  <a:extLst>
                    <a:ext uri="{9D8B030D-6E8A-4147-A177-3AD203B41FA5}">
                      <a16:colId xmlns:a16="http://schemas.microsoft.com/office/drawing/2014/main" val="3226770890"/>
                    </a:ext>
                  </a:extLst>
                </a:gridCol>
              </a:tblGrid>
              <a:tr h="1232337">
                <a:tc>
                  <a:txBody>
                    <a:bodyPr/>
                    <a:lstStyle/>
                    <a:p>
                      <a:pPr marL="0" algn="ctr" defTabSz="821531" rtl="0" eaLnBrk="1" latinLnBrk="0" hangingPunct="1"/>
                      <a:r>
                        <a:rPr lang="el-GR" sz="2000" b="1" i="0" kern="1200" cap="all" baseline="0" dirty="0">
                          <a:solidFill>
                            <a:srgbClr val="5E5E5E"/>
                          </a:solidFill>
                          <a:latin typeface="Arial"/>
                          <a:cs typeface="Arial"/>
                          <a:sym typeface="Arial"/>
                        </a:rPr>
                        <a:t>ΕισΟδημα</a:t>
                      </a:r>
                    </a:p>
                  </a:txBody>
                  <a:tcPr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E38C1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2000" b="1" i="0" kern="1200" cap="all" baseline="0" dirty="0">
                          <a:solidFill>
                            <a:srgbClr val="5E5E5E"/>
                          </a:solidFill>
                          <a:latin typeface="Arial"/>
                          <a:ea typeface="+mn-ea"/>
                          <a:cs typeface="Arial"/>
                        </a:rPr>
                        <a:t>ΜΕχρι €19.500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E38C1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2000" b="1" i="0" kern="1200" cap="all" baseline="0" dirty="0">
                          <a:solidFill>
                            <a:srgbClr val="5E5E5E"/>
                          </a:solidFill>
                          <a:latin typeface="Arial"/>
                          <a:ea typeface="+mn-ea"/>
                          <a:cs typeface="Arial"/>
                        </a:rPr>
                        <a:t>€19.501 -  €30.000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E38C1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2000" b="1" i="0" kern="1200" cap="all" baseline="0" dirty="0">
                          <a:solidFill>
                            <a:srgbClr val="5E5E5E"/>
                          </a:solidFill>
                          <a:latin typeface="Arial"/>
                          <a:ea typeface="+mn-ea"/>
                          <a:cs typeface="Arial"/>
                        </a:rPr>
                        <a:t>€30.001 -  €39.000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E38C1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2000" b="1" i="0" kern="1200" cap="all" baseline="0" dirty="0">
                          <a:solidFill>
                            <a:srgbClr val="5E5E5E"/>
                          </a:solidFill>
                          <a:latin typeface="Arial"/>
                          <a:ea typeface="+mn-ea"/>
                          <a:cs typeface="Arial"/>
                        </a:rPr>
                        <a:t>€39.001 - €49.000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E38C1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2000" b="1" i="0" kern="1200" cap="all" baseline="0" dirty="0">
                          <a:solidFill>
                            <a:srgbClr val="5E5E5E"/>
                          </a:solidFill>
                          <a:latin typeface="Arial"/>
                          <a:ea typeface="+mn-ea"/>
                          <a:cs typeface="Arial"/>
                        </a:rPr>
                        <a:t>€49.001 - €59.000</a:t>
                      </a:r>
                    </a:p>
                    <a:p>
                      <a:pPr algn="ctr"/>
                      <a:r>
                        <a:rPr lang="el-GR" sz="2000" b="1" i="0" kern="1200" cap="all" baseline="0" dirty="0">
                          <a:solidFill>
                            <a:srgbClr val="5E5E5E"/>
                          </a:solidFill>
                          <a:latin typeface="Arial"/>
                          <a:ea typeface="+mn-ea"/>
                          <a:cs typeface="Arial"/>
                        </a:rPr>
                        <a:t>+ €5.000/</a:t>
                      </a:r>
                      <a:r>
                        <a:rPr lang="el-GR" sz="2000" b="1" i="0" kern="1200" cap="all" baseline="0" dirty="0" err="1">
                          <a:solidFill>
                            <a:srgbClr val="5E5E5E"/>
                          </a:solidFill>
                          <a:latin typeface="Arial"/>
                          <a:ea typeface="+mn-ea"/>
                          <a:cs typeface="Arial"/>
                        </a:rPr>
                        <a:t>τΕκνο</a:t>
                      </a:r>
                      <a:endParaRPr lang="el-GR" sz="2000" b="1" i="0" kern="1200" cap="all" baseline="0" dirty="0">
                        <a:solidFill>
                          <a:srgbClr val="5E5E5E"/>
                        </a:solidFill>
                        <a:latin typeface="Arial"/>
                        <a:ea typeface="+mn-ea"/>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E38C1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035757"/>
                  </a:ext>
                </a:extLst>
              </a:tr>
              <a:tr h="1102602">
                <a:tc>
                  <a:txBody>
                    <a:bodyPr/>
                    <a:lstStyle/>
                    <a:p>
                      <a:pPr marL="0" algn="l" defTabSz="821531" rtl="0" eaLnBrk="1" latinLnBrk="0" hangingPunct="1">
                        <a:lnSpc>
                          <a:spcPct val="107000"/>
                        </a:lnSpc>
                        <a:spcBef>
                          <a:spcPts val="500"/>
                        </a:spcBef>
                        <a:spcAft>
                          <a:spcPts val="800"/>
                        </a:spcAft>
                      </a:pPr>
                      <a:r>
                        <a:rPr lang="el-GR" sz="2000" b="1" kern="1200" dirty="0">
                          <a:solidFill>
                            <a:srgbClr val="5E5E5E"/>
                          </a:solidFill>
                          <a:latin typeface="Arial"/>
                          <a:ea typeface="Times New Roman" panose="02020603050405020304" pitchFamily="18" charset="0"/>
                          <a:cs typeface="Arial"/>
                          <a:sym typeface="Arial"/>
                        </a:rPr>
                        <a:t>Μονότεκνοι</a:t>
                      </a:r>
                      <a:endParaRPr lang="el-GR" sz="2000" b="1" kern="1200" dirty="0">
                        <a:solidFill>
                          <a:srgbClr val="5E5E5E"/>
                        </a:solidFill>
                        <a:latin typeface="Arial"/>
                        <a:ea typeface="Calibri" panose="020F0502020204030204" pitchFamily="34" charset="0"/>
                        <a:cs typeface="Arial"/>
                        <a:sym typeface="Arial"/>
                      </a:endParaRPr>
                    </a:p>
                  </a:txBody>
                  <a:tcPr marL="137160" marR="137160" marT="13716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E38C19"/>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7000"/>
                        </a:lnSpc>
                        <a:spcBef>
                          <a:spcPts val="500"/>
                        </a:spcBef>
                        <a:spcAft>
                          <a:spcPts val="800"/>
                        </a:spcAft>
                      </a:pPr>
                      <a:r>
                        <a:rPr lang="el-GR" sz="2800" b="1" i="0" kern="1200" dirty="0">
                          <a:solidFill>
                            <a:srgbClr val="2F7687"/>
                          </a:solidFill>
                          <a:latin typeface="Arial"/>
                          <a:ea typeface="Times New Roman" panose="02020603050405020304" pitchFamily="18" charset="0"/>
                          <a:cs typeface="Arial"/>
                          <a:sym typeface="Arial"/>
                        </a:rPr>
                        <a:t>€125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E38C1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l-GR" sz="2800" b="1" i="0" kern="1200" dirty="0">
                          <a:solidFill>
                            <a:srgbClr val="2F7687"/>
                          </a:solidFill>
                          <a:latin typeface="Arial"/>
                          <a:ea typeface="Times New Roman" panose="02020603050405020304" pitchFamily="18" charset="0"/>
                          <a:cs typeface="Arial"/>
                          <a:sym typeface="Arial"/>
                        </a:rPr>
                        <a:t>€100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E38C1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l-GR" sz="2800" b="1" i="0" kern="1200" dirty="0">
                          <a:solidFill>
                            <a:srgbClr val="2F7687"/>
                          </a:solidFill>
                          <a:latin typeface="Arial"/>
                          <a:ea typeface="Times New Roman" panose="02020603050405020304" pitchFamily="18" charset="0"/>
                          <a:cs typeface="Arial"/>
                          <a:sym typeface="Arial"/>
                        </a:rPr>
                        <a:t>€75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E38C1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1828800" rtl="0" eaLnBrk="1" fontAlgn="auto" latinLnBrk="0" hangingPunct="1">
                        <a:lnSpc>
                          <a:spcPct val="107000"/>
                        </a:lnSpc>
                        <a:spcBef>
                          <a:spcPts val="500"/>
                        </a:spcBef>
                        <a:spcAft>
                          <a:spcPts val="800"/>
                        </a:spcAft>
                        <a:buClrTx/>
                        <a:buSzTx/>
                        <a:buFontTx/>
                        <a:buNone/>
                        <a:tabLst/>
                        <a:defRPr/>
                      </a:pPr>
                      <a:r>
                        <a:rPr lang="el-GR" sz="2800" b="1" i="0" kern="1200" dirty="0">
                          <a:solidFill>
                            <a:srgbClr val="2F7687"/>
                          </a:solidFill>
                          <a:latin typeface="Arial"/>
                          <a:ea typeface="Times New Roman" panose="02020603050405020304" pitchFamily="18" charset="0"/>
                          <a:cs typeface="Arial"/>
                          <a:sym typeface="Arial"/>
                        </a:rPr>
                        <a:t>€50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E38C1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7000"/>
                        </a:lnSpc>
                        <a:spcBef>
                          <a:spcPts val="500"/>
                        </a:spcBef>
                        <a:spcAft>
                          <a:spcPts val="800"/>
                        </a:spcAft>
                      </a:pPr>
                      <a:r>
                        <a:rPr lang="el-GR" sz="2800" b="1" i="0" kern="1200" dirty="0">
                          <a:solidFill>
                            <a:srgbClr val="2F7687"/>
                          </a:solidFill>
                          <a:latin typeface="Arial"/>
                          <a:ea typeface="Times New Roman" panose="02020603050405020304" pitchFamily="18" charset="0"/>
                          <a:cs typeface="Arial"/>
                          <a:sym typeface="Arial"/>
                        </a:rPr>
                        <a:t>-/-</a:t>
                      </a:r>
                      <a:endParaRPr lang="el-GR" sz="2800" b="1" i="0" kern="1200" dirty="0">
                        <a:solidFill>
                          <a:srgbClr val="E38C19"/>
                        </a:solidFill>
                        <a:latin typeface="Arial"/>
                        <a:ea typeface="Calibri" panose="020F0502020204030204" pitchFamily="34" charset="0"/>
                        <a:cs typeface="Arial"/>
                        <a:sym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E38C1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549792000"/>
                  </a:ext>
                </a:extLst>
              </a:tr>
              <a:tr h="1282461">
                <a:tc>
                  <a:txBody>
                    <a:bodyPr/>
                    <a:lstStyle/>
                    <a:p>
                      <a:pPr marL="0" algn="l" defTabSz="821531" rtl="0" eaLnBrk="1" latinLnBrk="0" hangingPunct="1">
                        <a:lnSpc>
                          <a:spcPct val="107000"/>
                        </a:lnSpc>
                        <a:spcBef>
                          <a:spcPts val="500"/>
                        </a:spcBef>
                        <a:spcAft>
                          <a:spcPts val="800"/>
                        </a:spcAft>
                      </a:pPr>
                      <a:r>
                        <a:rPr lang="el-GR" sz="2000" b="1" kern="1200" dirty="0">
                          <a:solidFill>
                            <a:srgbClr val="5E5E5E"/>
                          </a:solidFill>
                          <a:latin typeface="Arial"/>
                          <a:ea typeface="Times New Roman" panose="02020603050405020304" pitchFamily="18" charset="0"/>
                          <a:cs typeface="Arial"/>
                          <a:sym typeface="Arial"/>
                        </a:rPr>
                        <a:t>Δίτεκνοι</a:t>
                      </a:r>
                    </a:p>
                  </a:txBody>
                  <a:tcPr marL="137160" marR="137160" marT="13716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500"/>
                        </a:spcBef>
                        <a:spcAft>
                          <a:spcPts val="800"/>
                        </a:spcAft>
                      </a:pPr>
                      <a:r>
                        <a:rPr lang="el-GR" sz="2800" b="1" i="0" kern="1200" dirty="0">
                          <a:solidFill>
                            <a:srgbClr val="2F7687"/>
                          </a:solidFill>
                          <a:latin typeface="Arial"/>
                          <a:ea typeface="Times New Roman" panose="02020603050405020304" pitchFamily="18" charset="0"/>
                          <a:cs typeface="Arial"/>
                          <a:sym typeface="Arial"/>
                        </a:rPr>
                        <a:t>€150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2800" b="1" i="0" kern="1200" dirty="0">
                          <a:solidFill>
                            <a:srgbClr val="2F7687"/>
                          </a:solidFill>
                          <a:latin typeface="Arial"/>
                          <a:ea typeface="Times New Roman" panose="02020603050405020304" pitchFamily="18" charset="0"/>
                          <a:cs typeface="Arial"/>
                          <a:sym typeface="Arial"/>
                        </a:rPr>
                        <a:t>€125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2800" b="1" i="0" kern="1200" dirty="0">
                          <a:solidFill>
                            <a:srgbClr val="2F7687"/>
                          </a:solidFill>
                          <a:latin typeface="Arial"/>
                          <a:ea typeface="Times New Roman" panose="02020603050405020304" pitchFamily="18" charset="0"/>
                          <a:cs typeface="Arial"/>
                          <a:sym typeface="Arial"/>
                        </a:rPr>
                        <a:t>€100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800" rtl="0" eaLnBrk="1" fontAlgn="auto" latinLnBrk="0" hangingPunct="1">
                        <a:lnSpc>
                          <a:spcPct val="107000"/>
                        </a:lnSpc>
                        <a:spcBef>
                          <a:spcPts val="500"/>
                        </a:spcBef>
                        <a:spcAft>
                          <a:spcPts val="800"/>
                        </a:spcAft>
                        <a:buClrTx/>
                        <a:buSzTx/>
                        <a:buFontTx/>
                        <a:buNone/>
                        <a:tabLst/>
                        <a:defRPr/>
                      </a:pPr>
                      <a:r>
                        <a:rPr lang="el-GR" sz="2800" b="1" i="0" kern="1200" dirty="0">
                          <a:solidFill>
                            <a:srgbClr val="2F7687"/>
                          </a:solidFill>
                          <a:latin typeface="Arial"/>
                          <a:ea typeface="Times New Roman" panose="02020603050405020304" pitchFamily="18" charset="0"/>
                          <a:cs typeface="Arial"/>
                          <a:sym typeface="Arial"/>
                        </a:rPr>
                        <a:t>€75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500"/>
                        </a:spcBef>
                        <a:spcAft>
                          <a:spcPts val="800"/>
                        </a:spcAft>
                      </a:pPr>
                      <a:r>
                        <a:rPr lang="el-GR" sz="2800" b="1" i="0" kern="1200" dirty="0">
                          <a:solidFill>
                            <a:srgbClr val="2F7687"/>
                          </a:solidFill>
                          <a:latin typeface="Arial"/>
                          <a:ea typeface="Times New Roman" panose="02020603050405020304" pitchFamily="18" charset="0"/>
                          <a:cs typeface="Arial"/>
                          <a:sym typeface="Arial"/>
                        </a:rPr>
                        <a:t>€50 / μήνα</a:t>
                      </a:r>
                      <a:endParaRPr lang="el-GR" sz="2800" b="1" i="0" kern="1200" dirty="0">
                        <a:solidFill>
                          <a:srgbClr val="E38C19"/>
                        </a:solidFill>
                        <a:latin typeface="Arial"/>
                        <a:ea typeface="Calibri" panose="020F0502020204030204" pitchFamily="34" charset="0"/>
                        <a:cs typeface="Arial"/>
                        <a:sym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5084831"/>
                  </a:ext>
                </a:extLst>
              </a:tr>
              <a:tr h="1102602">
                <a:tc>
                  <a:txBody>
                    <a:bodyPr/>
                    <a:lstStyle/>
                    <a:p>
                      <a:pPr marL="0" algn="l" defTabSz="821531" rtl="0" eaLnBrk="1" latinLnBrk="0" hangingPunct="1">
                        <a:lnSpc>
                          <a:spcPct val="107000"/>
                        </a:lnSpc>
                        <a:spcBef>
                          <a:spcPts val="500"/>
                        </a:spcBef>
                        <a:spcAft>
                          <a:spcPts val="800"/>
                        </a:spcAft>
                      </a:pPr>
                      <a:r>
                        <a:rPr lang="el-GR" sz="2000" b="1" kern="1200" dirty="0">
                          <a:solidFill>
                            <a:srgbClr val="5E5E5E"/>
                          </a:solidFill>
                          <a:latin typeface="Arial"/>
                          <a:ea typeface="Times New Roman" panose="02020603050405020304" pitchFamily="18" charset="0"/>
                          <a:cs typeface="Arial"/>
                          <a:sym typeface="Arial"/>
                        </a:rPr>
                        <a:t>Τρίτεκνοι</a:t>
                      </a:r>
                      <a:endParaRPr lang="el-GR" sz="2000" b="1" kern="1200" dirty="0">
                        <a:solidFill>
                          <a:srgbClr val="5E5E5E"/>
                        </a:solidFill>
                        <a:latin typeface="Arial"/>
                        <a:ea typeface="Calibri" panose="020F0502020204030204" pitchFamily="34" charset="0"/>
                        <a:cs typeface="Arial"/>
                        <a:sym typeface="Arial"/>
                      </a:endParaRPr>
                    </a:p>
                  </a:txBody>
                  <a:tcPr marL="137160" marR="137160" marT="13716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7000"/>
                        </a:lnSpc>
                        <a:spcBef>
                          <a:spcPts val="500"/>
                        </a:spcBef>
                        <a:spcAft>
                          <a:spcPts val="800"/>
                        </a:spcAft>
                      </a:pPr>
                      <a:r>
                        <a:rPr lang="el-GR" sz="2800" b="1" i="0" kern="1200" dirty="0">
                          <a:solidFill>
                            <a:srgbClr val="2F7687"/>
                          </a:solidFill>
                          <a:latin typeface="Arial"/>
                          <a:ea typeface="Times New Roman" panose="02020603050405020304" pitchFamily="18" charset="0"/>
                          <a:cs typeface="Arial"/>
                          <a:sym typeface="Arial"/>
                        </a:rPr>
                        <a:t>€175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l-GR" sz="2800" b="1" i="0" kern="1200" dirty="0">
                          <a:solidFill>
                            <a:srgbClr val="2F7687"/>
                          </a:solidFill>
                          <a:latin typeface="Arial"/>
                          <a:ea typeface="Times New Roman" panose="02020603050405020304" pitchFamily="18" charset="0"/>
                          <a:cs typeface="Arial"/>
                          <a:sym typeface="Arial"/>
                        </a:rPr>
                        <a:t>€150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l-GR" sz="2800" b="1" i="0" kern="1200" dirty="0">
                          <a:solidFill>
                            <a:srgbClr val="2F7687"/>
                          </a:solidFill>
                          <a:latin typeface="Arial"/>
                          <a:ea typeface="Times New Roman" panose="02020603050405020304" pitchFamily="18" charset="0"/>
                          <a:cs typeface="Arial"/>
                          <a:sym typeface="Arial"/>
                        </a:rPr>
                        <a:t>€125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7000"/>
                        </a:lnSpc>
                        <a:spcBef>
                          <a:spcPts val="500"/>
                        </a:spcBef>
                        <a:spcAft>
                          <a:spcPts val="800"/>
                        </a:spcAft>
                      </a:pPr>
                      <a:r>
                        <a:rPr lang="el-GR" sz="2800" b="1" i="0" kern="1200" dirty="0">
                          <a:solidFill>
                            <a:srgbClr val="2F7788"/>
                          </a:solidFill>
                          <a:latin typeface="Arial"/>
                          <a:ea typeface="Calibri" panose="020F0502020204030204" pitchFamily="34" charset="0"/>
                          <a:cs typeface="Arial"/>
                          <a:sym typeface="Arial"/>
                        </a:rPr>
                        <a:t>€100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1828800" rtl="0" eaLnBrk="1" fontAlgn="auto" latinLnBrk="0" hangingPunct="1">
                        <a:lnSpc>
                          <a:spcPct val="107000"/>
                        </a:lnSpc>
                        <a:spcBef>
                          <a:spcPts val="500"/>
                        </a:spcBef>
                        <a:spcAft>
                          <a:spcPts val="800"/>
                        </a:spcAft>
                        <a:buClrTx/>
                        <a:buSzTx/>
                        <a:buFontTx/>
                        <a:buNone/>
                        <a:tabLst/>
                        <a:defRPr/>
                      </a:pPr>
                      <a:r>
                        <a:rPr lang="el-GR" sz="2800" b="1" i="0" kern="1200" dirty="0">
                          <a:solidFill>
                            <a:srgbClr val="2F7687"/>
                          </a:solidFill>
                          <a:latin typeface="Arial"/>
                          <a:ea typeface="Times New Roman" panose="02020603050405020304" pitchFamily="18" charset="0"/>
                          <a:cs typeface="Arial"/>
                          <a:sym typeface="Arial"/>
                        </a:rPr>
                        <a:t>€75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910589346"/>
                  </a:ext>
                </a:extLst>
              </a:tr>
              <a:tr h="1102602">
                <a:tc>
                  <a:txBody>
                    <a:bodyPr/>
                    <a:lstStyle/>
                    <a:p>
                      <a:pPr marL="0" algn="l" defTabSz="821531" rtl="0" eaLnBrk="1" latinLnBrk="0" hangingPunct="1">
                        <a:lnSpc>
                          <a:spcPct val="107000"/>
                        </a:lnSpc>
                        <a:spcBef>
                          <a:spcPts val="500"/>
                        </a:spcBef>
                        <a:spcAft>
                          <a:spcPts val="800"/>
                        </a:spcAft>
                      </a:pPr>
                      <a:r>
                        <a:rPr lang="el-GR" sz="2000" b="1" kern="1200" dirty="0">
                          <a:solidFill>
                            <a:srgbClr val="5E5E5E"/>
                          </a:solidFill>
                          <a:latin typeface="Arial"/>
                          <a:ea typeface="Times New Roman" panose="02020603050405020304" pitchFamily="18" charset="0"/>
                          <a:cs typeface="Arial"/>
                          <a:sym typeface="Arial"/>
                        </a:rPr>
                        <a:t>Πολύτεκνοι</a:t>
                      </a:r>
                    </a:p>
                  </a:txBody>
                  <a:tcPr marL="137160" marR="137160" marT="13716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500"/>
                        </a:spcBef>
                        <a:spcAft>
                          <a:spcPts val="800"/>
                        </a:spcAft>
                      </a:pPr>
                      <a:r>
                        <a:rPr lang="el-GR" sz="2800" b="1" i="0" kern="1200" dirty="0">
                          <a:solidFill>
                            <a:srgbClr val="2F7687"/>
                          </a:solidFill>
                          <a:latin typeface="Arial"/>
                          <a:ea typeface="Times New Roman" panose="02020603050405020304" pitchFamily="18" charset="0"/>
                          <a:cs typeface="Arial"/>
                          <a:sym typeface="Arial"/>
                        </a:rPr>
                        <a:t>€200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2800" b="1" i="0" kern="1200" dirty="0">
                          <a:solidFill>
                            <a:srgbClr val="2F7687"/>
                          </a:solidFill>
                          <a:latin typeface="Arial"/>
                          <a:ea typeface="Times New Roman" panose="02020603050405020304" pitchFamily="18" charset="0"/>
                          <a:cs typeface="Arial"/>
                          <a:sym typeface="Arial"/>
                        </a:rPr>
                        <a:t>€175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2800" b="1" i="0" kern="1200" dirty="0">
                          <a:solidFill>
                            <a:srgbClr val="2F7687"/>
                          </a:solidFill>
                          <a:latin typeface="Arial"/>
                          <a:ea typeface="Times New Roman" panose="02020603050405020304" pitchFamily="18" charset="0"/>
                          <a:cs typeface="Arial"/>
                          <a:sym typeface="Arial"/>
                        </a:rPr>
                        <a:t>€150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500"/>
                        </a:spcBef>
                        <a:spcAft>
                          <a:spcPts val="800"/>
                        </a:spcAft>
                      </a:pPr>
                      <a:r>
                        <a:rPr lang="el-GR" sz="2800" b="1" i="0" kern="1200" dirty="0">
                          <a:solidFill>
                            <a:srgbClr val="2F7788"/>
                          </a:solidFill>
                          <a:latin typeface="Arial"/>
                          <a:ea typeface="Calibri" panose="020F0502020204030204" pitchFamily="34" charset="0"/>
                          <a:cs typeface="Arial"/>
                          <a:sym typeface="Arial"/>
                        </a:rPr>
                        <a:t>€125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800" rtl="0" eaLnBrk="1" fontAlgn="auto" latinLnBrk="0" hangingPunct="1">
                        <a:lnSpc>
                          <a:spcPct val="107000"/>
                        </a:lnSpc>
                        <a:spcBef>
                          <a:spcPts val="500"/>
                        </a:spcBef>
                        <a:spcAft>
                          <a:spcPts val="800"/>
                        </a:spcAft>
                        <a:buClrTx/>
                        <a:buSzTx/>
                        <a:buFontTx/>
                        <a:buNone/>
                        <a:tabLst/>
                        <a:defRPr/>
                      </a:pPr>
                      <a:r>
                        <a:rPr lang="el-GR" sz="2800" b="1" i="0" kern="1200" dirty="0">
                          <a:solidFill>
                            <a:srgbClr val="2F7687"/>
                          </a:solidFill>
                          <a:latin typeface="Arial"/>
                          <a:ea typeface="Times New Roman" panose="02020603050405020304" pitchFamily="18" charset="0"/>
                          <a:cs typeface="Arial"/>
                          <a:sym typeface="Arial"/>
                        </a:rPr>
                        <a:t>€100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5971035"/>
                  </a:ext>
                </a:extLst>
              </a:tr>
              <a:tr h="1102602">
                <a:tc>
                  <a:txBody>
                    <a:bodyPr/>
                    <a:lstStyle/>
                    <a:p>
                      <a:pPr marL="0" algn="l" defTabSz="821531" rtl="0" eaLnBrk="1" latinLnBrk="0" hangingPunct="1">
                        <a:lnSpc>
                          <a:spcPct val="107000"/>
                        </a:lnSpc>
                        <a:spcBef>
                          <a:spcPts val="500"/>
                        </a:spcBef>
                        <a:spcAft>
                          <a:spcPts val="800"/>
                        </a:spcAft>
                      </a:pPr>
                      <a:r>
                        <a:rPr lang="el-GR" sz="2000" b="1" kern="1200" dirty="0" err="1">
                          <a:solidFill>
                            <a:srgbClr val="5E5E5E"/>
                          </a:solidFill>
                          <a:latin typeface="Arial"/>
                          <a:ea typeface="Times New Roman" panose="02020603050405020304" pitchFamily="18" charset="0"/>
                          <a:cs typeface="Arial"/>
                          <a:sym typeface="Arial"/>
                        </a:rPr>
                        <a:t>Μονογονείς</a:t>
                      </a:r>
                      <a:endParaRPr lang="el-GR" sz="2000" b="1" kern="1200" dirty="0">
                        <a:solidFill>
                          <a:srgbClr val="5E5E5E"/>
                        </a:solidFill>
                        <a:latin typeface="Arial"/>
                        <a:ea typeface="Times New Roman" panose="02020603050405020304" pitchFamily="18" charset="0"/>
                        <a:cs typeface="Arial"/>
                        <a:sym typeface="Arial"/>
                      </a:endParaRPr>
                    </a:p>
                  </a:txBody>
                  <a:tcPr marL="137160" marR="137160" marT="13716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7000"/>
                        </a:lnSpc>
                        <a:spcBef>
                          <a:spcPts val="500"/>
                        </a:spcBef>
                        <a:spcAft>
                          <a:spcPts val="800"/>
                        </a:spcAft>
                      </a:pPr>
                      <a:r>
                        <a:rPr lang="el-GR" sz="2800" b="1" i="0" kern="1200" dirty="0">
                          <a:solidFill>
                            <a:srgbClr val="2F7687"/>
                          </a:solidFill>
                          <a:latin typeface="Arial"/>
                          <a:ea typeface="Times New Roman" panose="02020603050405020304" pitchFamily="18" charset="0"/>
                          <a:cs typeface="Arial"/>
                          <a:sym typeface="Arial"/>
                        </a:rPr>
                        <a:t>€200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l-GR" sz="2800" b="1" i="0" kern="1200" dirty="0">
                          <a:solidFill>
                            <a:srgbClr val="2F7687"/>
                          </a:solidFill>
                          <a:latin typeface="Arial"/>
                          <a:ea typeface="Times New Roman" panose="02020603050405020304" pitchFamily="18" charset="0"/>
                          <a:cs typeface="Arial"/>
                          <a:sym typeface="Arial"/>
                        </a:rPr>
                        <a:t>€175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l-GR" sz="2800" b="1" i="0" kern="1200" dirty="0">
                          <a:solidFill>
                            <a:srgbClr val="2F7687"/>
                          </a:solidFill>
                          <a:latin typeface="Arial"/>
                          <a:ea typeface="Times New Roman" panose="02020603050405020304" pitchFamily="18" charset="0"/>
                          <a:cs typeface="Arial"/>
                          <a:sym typeface="Arial"/>
                        </a:rPr>
                        <a:t>€150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7000"/>
                        </a:lnSpc>
                        <a:spcBef>
                          <a:spcPts val="500"/>
                        </a:spcBef>
                        <a:spcAft>
                          <a:spcPts val="800"/>
                        </a:spcAft>
                      </a:pPr>
                      <a:r>
                        <a:rPr lang="el-GR" sz="2800" b="1" i="0" kern="1200" dirty="0">
                          <a:solidFill>
                            <a:srgbClr val="2F7788"/>
                          </a:solidFill>
                          <a:latin typeface="Arial"/>
                          <a:ea typeface="Calibri" panose="020F0502020204030204" pitchFamily="34" charset="0"/>
                          <a:cs typeface="Arial"/>
                          <a:sym typeface="Arial"/>
                        </a:rPr>
                        <a:t>€125 / μήνα</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1828800" rtl="0" eaLnBrk="1" fontAlgn="auto" latinLnBrk="0" hangingPunct="1">
                        <a:lnSpc>
                          <a:spcPct val="107000"/>
                        </a:lnSpc>
                        <a:spcBef>
                          <a:spcPts val="500"/>
                        </a:spcBef>
                        <a:spcAft>
                          <a:spcPts val="800"/>
                        </a:spcAft>
                        <a:buClrTx/>
                        <a:buSzTx/>
                        <a:buFontTx/>
                        <a:buNone/>
                        <a:tabLst/>
                        <a:defRPr/>
                      </a:pPr>
                      <a:r>
                        <a:rPr lang="el-GR" sz="2800" b="1" i="0" kern="1200" dirty="0">
                          <a:solidFill>
                            <a:srgbClr val="2F7687"/>
                          </a:solidFill>
                          <a:latin typeface="Arial"/>
                          <a:ea typeface="Times New Roman" panose="02020603050405020304" pitchFamily="18" charset="0"/>
                          <a:cs typeface="Arial"/>
                          <a:sym typeface="Arial"/>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615798399"/>
                  </a:ext>
                </a:extLst>
              </a:tr>
            </a:tbl>
          </a:graphicData>
        </a:graphic>
      </p:graphicFrame>
      <p:pic>
        <p:nvPicPr>
          <p:cNvPr id="37" name="Image" descr="Image">
            <a:extLst>
              <a:ext uri="{FF2B5EF4-FFF2-40B4-BE49-F238E27FC236}">
                <a16:creationId xmlns:a16="http://schemas.microsoft.com/office/drawing/2014/main" id="{403C567E-A443-497F-BB84-0BF6787F8994}"/>
              </a:ext>
            </a:extLst>
          </p:cNvPr>
          <p:cNvPicPr>
            <a:picLocks noChangeAspect="1"/>
          </p:cNvPicPr>
          <p:nvPr/>
        </p:nvPicPr>
        <p:blipFill>
          <a:blip r:embed="rId2"/>
          <a:stretch>
            <a:fillRect/>
          </a:stretch>
        </p:blipFill>
        <p:spPr>
          <a:xfrm>
            <a:off x="2158833" y="4971417"/>
            <a:ext cx="467929" cy="834897"/>
          </a:xfrm>
          <a:prstGeom prst="rect">
            <a:avLst/>
          </a:prstGeom>
          <a:ln w="12700" cap="flat">
            <a:noFill/>
            <a:miter lim="400000"/>
          </a:ln>
          <a:effectLst/>
        </p:spPr>
      </p:pic>
      <p:pic>
        <p:nvPicPr>
          <p:cNvPr id="38" name="Image" descr="Image">
            <a:extLst>
              <a:ext uri="{FF2B5EF4-FFF2-40B4-BE49-F238E27FC236}">
                <a16:creationId xmlns:a16="http://schemas.microsoft.com/office/drawing/2014/main" id="{6CE83C75-12B7-446B-98B8-34D2B123A041}"/>
              </a:ext>
            </a:extLst>
          </p:cNvPr>
          <p:cNvPicPr>
            <a:picLocks noChangeAspect="1"/>
          </p:cNvPicPr>
          <p:nvPr/>
        </p:nvPicPr>
        <p:blipFill>
          <a:blip r:embed="rId3"/>
          <a:stretch>
            <a:fillRect/>
          </a:stretch>
        </p:blipFill>
        <p:spPr>
          <a:xfrm>
            <a:off x="1554020" y="6059692"/>
            <a:ext cx="1046427" cy="834143"/>
          </a:xfrm>
          <a:prstGeom prst="rect">
            <a:avLst/>
          </a:prstGeom>
          <a:ln w="12700" cap="flat">
            <a:noFill/>
            <a:miter lim="400000"/>
          </a:ln>
          <a:effectLst/>
        </p:spPr>
      </p:pic>
      <p:pic>
        <p:nvPicPr>
          <p:cNvPr id="39" name="Image" descr="Image">
            <a:extLst>
              <a:ext uri="{FF2B5EF4-FFF2-40B4-BE49-F238E27FC236}">
                <a16:creationId xmlns:a16="http://schemas.microsoft.com/office/drawing/2014/main" id="{D65ED659-2026-45BD-AB44-1F1B1DA9F811}"/>
              </a:ext>
            </a:extLst>
          </p:cNvPr>
          <p:cNvPicPr>
            <a:picLocks noChangeAspect="1"/>
          </p:cNvPicPr>
          <p:nvPr/>
        </p:nvPicPr>
        <p:blipFill>
          <a:blip r:embed="rId4"/>
          <a:stretch>
            <a:fillRect/>
          </a:stretch>
        </p:blipFill>
        <p:spPr>
          <a:xfrm>
            <a:off x="1397430" y="8304508"/>
            <a:ext cx="1232485" cy="837053"/>
          </a:xfrm>
          <a:prstGeom prst="rect">
            <a:avLst/>
          </a:prstGeom>
          <a:ln w="12700" cap="flat">
            <a:noFill/>
            <a:miter lim="400000"/>
          </a:ln>
          <a:effectLst/>
        </p:spPr>
      </p:pic>
      <p:pic>
        <p:nvPicPr>
          <p:cNvPr id="22" name="Image" descr="Image">
            <a:extLst>
              <a:ext uri="{FF2B5EF4-FFF2-40B4-BE49-F238E27FC236}">
                <a16:creationId xmlns:a16="http://schemas.microsoft.com/office/drawing/2014/main" id="{01109164-2D77-5602-2DC4-05362BB0E717}"/>
              </a:ext>
            </a:extLst>
          </p:cNvPr>
          <p:cNvPicPr>
            <a:picLocks noChangeAspect="1"/>
          </p:cNvPicPr>
          <p:nvPr/>
        </p:nvPicPr>
        <p:blipFill rotWithShape="1">
          <a:blip r:embed="rId4"/>
          <a:srcRect r="27065" b="257"/>
          <a:stretch/>
        </p:blipFill>
        <p:spPr>
          <a:xfrm>
            <a:off x="1701535" y="7254790"/>
            <a:ext cx="898912" cy="834897"/>
          </a:xfrm>
          <a:prstGeom prst="rect">
            <a:avLst/>
          </a:prstGeom>
          <a:ln w="12700" cap="flat">
            <a:noFill/>
            <a:miter lim="400000"/>
          </a:ln>
          <a:effectLst/>
        </p:spPr>
      </p:pic>
      <p:sp>
        <p:nvSpPr>
          <p:cNvPr id="24" name="TextBox 23">
            <a:extLst>
              <a:ext uri="{FF2B5EF4-FFF2-40B4-BE49-F238E27FC236}">
                <a16:creationId xmlns:a16="http://schemas.microsoft.com/office/drawing/2014/main" id="{C4F904DA-C4A9-D2C1-79D2-85E641C1A37C}"/>
              </a:ext>
            </a:extLst>
          </p:cNvPr>
          <p:cNvSpPr txBox="1"/>
          <p:nvPr/>
        </p:nvSpPr>
        <p:spPr>
          <a:xfrm>
            <a:off x="2858650" y="10506303"/>
            <a:ext cx="18190479" cy="862224"/>
          </a:xfrm>
          <a:prstGeom prst="rect">
            <a:avLst/>
          </a:prstGeom>
          <a:noFill/>
        </p:spPr>
        <p:txBody>
          <a:bodyPr wrap="square">
            <a:spAutoFit/>
          </a:bodyPr>
          <a:lstStyle/>
          <a:p>
            <a:pPr marL="571500" indent="-571500" defTabSz="821055">
              <a:lnSpc>
                <a:spcPct val="160000"/>
              </a:lnSpc>
              <a:buClr>
                <a:srgbClr val="2F7687"/>
              </a:buClr>
              <a:buSzPct val="120000"/>
              <a:buFont typeface="Arial" panose="020B0604020202020204" pitchFamily="34" charset="0"/>
              <a:buChar char="•"/>
              <a:defRPr sz="4000" b="0" i="1">
                <a:solidFill>
                  <a:srgbClr val="5E5E5E"/>
                </a:solidFill>
                <a:latin typeface="Arial" panose="020B0604020202020204"/>
                <a:ea typeface="Arial" panose="020B0604020202020204"/>
                <a:cs typeface="Arial" panose="020B0604020202020204"/>
                <a:sym typeface="Arial" panose="020B0604020202020204"/>
              </a:defRPr>
            </a:pPr>
            <a:r>
              <a:rPr lang="el-GR" sz="3600" i="1" dirty="0">
                <a:solidFill>
                  <a:srgbClr val="5E5E5E"/>
                </a:solidFill>
                <a:latin typeface="Arial" panose="020B0604020202020204"/>
                <a:cs typeface="Arial" panose="020B0604020202020204"/>
              </a:rPr>
              <a:t>+ €50 / μήνα για παιδιά που φοιτούν και απόγευμα (μετά τις 3:30 μ.μ.)</a:t>
            </a:r>
          </a:p>
        </p:txBody>
      </p:sp>
      <p:sp>
        <p:nvSpPr>
          <p:cNvPr id="13" name="Subtitle here">
            <a:extLst>
              <a:ext uri="{FF2B5EF4-FFF2-40B4-BE49-F238E27FC236}">
                <a16:creationId xmlns:a16="http://schemas.microsoft.com/office/drawing/2014/main" id="{B51EA449-5ECC-3F82-8529-C7B05D2FC451}"/>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5000" b="0" i="1" u="none" strike="noStrike" kern="0" cap="none" spc="150" normalizeH="0" baseline="0" noProof="0" dirty="0">
                <a:ln>
                  <a:noFill/>
                </a:ln>
                <a:solidFill>
                  <a:srgbClr val="307687"/>
                </a:solidFill>
                <a:effectLst/>
                <a:uLnTx/>
                <a:uFillTx/>
                <a:latin typeface="Arial"/>
                <a:cs typeface="Arial"/>
                <a:sym typeface="Arial"/>
              </a:rPr>
              <a:t>Εισοδηματικά κριτήρια / Παραδείγματα</a:t>
            </a:r>
          </a:p>
        </p:txBody>
      </p:sp>
      <p:sp>
        <p:nvSpPr>
          <p:cNvPr id="14" name="THE TITLE IS HERE">
            <a:extLst>
              <a:ext uri="{FF2B5EF4-FFF2-40B4-BE49-F238E27FC236}">
                <a16:creationId xmlns:a16="http://schemas.microsoft.com/office/drawing/2014/main" id="{365B0546-4834-C962-3D6F-CC08A6F3B874}"/>
              </a:ext>
            </a:extLst>
          </p:cNvPr>
          <p:cNvSpPr txBox="1"/>
          <p:nvPr/>
        </p:nvSpPr>
        <p:spPr>
          <a:xfrm>
            <a:off x="1270000" y="1586496"/>
            <a:ext cx="22187764"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defRPr sz="8500" cap="all" spc="0">
                <a:solidFill>
                  <a:srgbClr val="5E5E5E"/>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6000" b="1" i="0" u="none" strike="noStrike" kern="0" cap="all" spc="0" normalizeH="0" baseline="0" noProof="0" dirty="0">
                <a:ln>
                  <a:noFill/>
                </a:ln>
                <a:solidFill>
                  <a:srgbClr val="5E5E5E"/>
                </a:solidFill>
                <a:effectLst/>
                <a:uLnTx/>
                <a:uFillTx/>
                <a:latin typeface="Arial"/>
                <a:cs typeface="Arial"/>
                <a:sym typeface="Arial"/>
              </a:rPr>
              <a:t>Μηνια</a:t>
            </a:r>
            <a:r>
              <a:rPr kumimoji="0" lang="en-US" sz="6000" b="1" i="0" u="none" strike="noStrike" kern="0" cap="all" spc="0" normalizeH="0" baseline="0" noProof="0" dirty="0">
                <a:ln>
                  <a:noFill/>
                </a:ln>
                <a:solidFill>
                  <a:srgbClr val="5E5E5E"/>
                </a:solidFill>
                <a:effectLst/>
                <a:uLnTx/>
                <a:uFillTx/>
                <a:latin typeface="Arial"/>
                <a:cs typeface="Arial"/>
                <a:sym typeface="Arial"/>
              </a:rPr>
              <a:t>I</a:t>
            </a:r>
            <a:r>
              <a:rPr kumimoji="0" lang="el-GR" sz="6000" b="1" i="0" u="none" strike="noStrike" kern="0" cap="all" spc="0" normalizeH="0" baseline="0" noProof="0" dirty="0">
                <a:ln>
                  <a:noFill/>
                </a:ln>
                <a:solidFill>
                  <a:srgbClr val="5E5E5E"/>
                </a:solidFill>
                <a:effectLst/>
                <a:uLnTx/>
                <a:uFillTx/>
                <a:latin typeface="Arial"/>
                <a:cs typeface="Arial"/>
                <a:sym typeface="Arial"/>
              </a:rPr>
              <a:t>ο μ</a:t>
            </a:r>
            <a:r>
              <a:rPr kumimoji="0" lang="en-US" sz="6000" b="1" i="0" u="none" strike="noStrike" kern="0" cap="all" spc="0" normalizeH="0" baseline="0" noProof="0" dirty="0">
                <a:ln>
                  <a:noFill/>
                </a:ln>
                <a:solidFill>
                  <a:srgbClr val="5E5E5E"/>
                </a:solidFill>
                <a:effectLst/>
                <a:uLnTx/>
                <a:uFillTx/>
                <a:latin typeface="Arial"/>
                <a:cs typeface="Arial"/>
                <a:sym typeface="Arial"/>
              </a:rPr>
              <a:t>E</a:t>
            </a:r>
            <a:r>
              <a:rPr kumimoji="0" lang="el-GR" sz="6000" b="1" i="0" u="none" strike="noStrike" kern="0" cap="all" spc="0" normalizeH="0" baseline="0" noProof="0" dirty="0">
                <a:ln>
                  <a:noFill/>
                </a:ln>
                <a:solidFill>
                  <a:srgbClr val="5E5E5E"/>
                </a:solidFill>
                <a:effectLst/>
                <a:uLnTx/>
                <a:uFillTx/>
                <a:latin typeface="Arial"/>
                <a:cs typeface="Arial"/>
                <a:sym typeface="Arial"/>
              </a:rPr>
              <a:t>γιστο επιδ</a:t>
            </a:r>
            <a:r>
              <a:rPr kumimoji="0" lang="en-US" sz="6000" b="1" i="0" u="none" strike="noStrike" kern="0" cap="all" spc="0" normalizeH="0" baseline="0" noProof="0" dirty="0">
                <a:ln>
                  <a:noFill/>
                </a:ln>
                <a:solidFill>
                  <a:srgbClr val="5E5E5E"/>
                </a:solidFill>
                <a:effectLst/>
                <a:uLnTx/>
                <a:uFillTx/>
                <a:latin typeface="Arial"/>
                <a:cs typeface="Arial"/>
                <a:sym typeface="Arial"/>
              </a:rPr>
              <a:t>O</a:t>
            </a:r>
            <a:r>
              <a:rPr kumimoji="0" lang="el-GR" sz="6000" b="1" i="0" u="none" strike="noStrike" kern="0" cap="all" spc="0" normalizeH="0" baseline="0" noProof="0" dirty="0" err="1">
                <a:ln>
                  <a:noFill/>
                </a:ln>
                <a:solidFill>
                  <a:srgbClr val="5E5E5E"/>
                </a:solidFill>
                <a:effectLst/>
                <a:uLnTx/>
                <a:uFillTx/>
                <a:latin typeface="Arial"/>
                <a:cs typeface="Arial"/>
                <a:sym typeface="Arial"/>
              </a:rPr>
              <a:t>ματος</a:t>
            </a:r>
            <a:r>
              <a:rPr kumimoji="0" lang="el-GR" sz="6000" b="1" i="0" u="none" strike="noStrike" kern="0" cap="all" spc="0" normalizeH="0" baseline="0" noProof="0" dirty="0">
                <a:ln>
                  <a:noFill/>
                </a:ln>
                <a:solidFill>
                  <a:srgbClr val="5E5E5E"/>
                </a:solidFill>
                <a:effectLst/>
                <a:uLnTx/>
                <a:uFillTx/>
                <a:latin typeface="Arial"/>
                <a:cs typeface="Arial"/>
                <a:sym typeface="Arial"/>
              </a:rPr>
              <a:t> β</a:t>
            </a:r>
            <a:r>
              <a:rPr kumimoji="0" lang="en-US" sz="6000" b="1" i="0" u="none" strike="noStrike" kern="0" cap="all" spc="0" normalizeH="0" baseline="0" noProof="0" dirty="0">
                <a:ln>
                  <a:noFill/>
                </a:ln>
                <a:solidFill>
                  <a:srgbClr val="5E5E5E"/>
                </a:solidFill>
                <a:effectLst/>
                <a:uLnTx/>
                <a:uFillTx/>
                <a:latin typeface="Arial"/>
                <a:cs typeface="Arial"/>
                <a:sym typeface="Arial"/>
              </a:rPr>
              <a:t>A</a:t>
            </a:r>
            <a:r>
              <a:rPr kumimoji="0" lang="el-GR" sz="6000" b="1" i="0" u="none" strike="noStrike" kern="0" cap="all" spc="0" normalizeH="0" baseline="0" noProof="0" dirty="0">
                <a:ln>
                  <a:noFill/>
                </a:ln>
                <a:solidFill>
                  <a:srgbClr val="5E5E5E"/>
                </a:solidFill>
                <a:effectLst/>
                <a:uLnTx/>
                <a:uFillTx/>
                <a:latin typeface="Arial"/>
                <a:cs typeface="Arial"/>
                <a:sym typeface="Arial"/>
              </a:rPr>
              <a:t>σει εισοδηματικ</a:t>
            </a:r>
            <a:r>
              <a:rPr lang="el-GR" sz="6000" b="1" kern="0" dirty="0"/>
              <a:t>Ω</a:t>
            </a:r>
            <a:r>
              <a:rPr kumimoji="0" lang="el-GR" sz="6000" b="1" i="0" u="none" strike="noStrike" kern="0" cap="all" spc="0" normalizeH="0" baseline="0" noProof="0" dirty="0">
                <a:ln>
                  <a:noFill/>
                </a:ln>
                <a:solidFill>
                  <a:srgbClr val="5E5E5E"/>
                </a:solidFill>
                <a:effectLst/>
                <a:uLnTx/>
                <a:uFillTx/>
                <a:latin typeface="Arial"/>
                <a:cs typeface="Arial"/>
                <a:sym typeface="Arial"/>
              </a:rPr>
              <a:t>ν κριτηρ</a:t>
            </a:r>
            <a:r>
              <a:rPr kumimoji="0" lang="en-US" sz="6000" b="1" i="0" u="none" strike="noStrike" kern="0" cap="all" spc="0" normalizeH="0" baseline="0" noProof="0" dirty="0">
                <a:ln>
                  <a:noFill/>
                </a:ln>
                <a:solidFill>
                  <a:srgbClr val="5E5E5E"/>
                </a:solidFill>
                <a:effectLst/>
                <a:uLnTx/>
                <a:uFillTx/>
                <a:latin typeface="Arial"/>
                <a:cs typeface="Arial"/>
                <a:sym typeface="Arial"/>
              </a:rPr>
              <a:t>I</a:t>
            </a:r>
            <a:r>
              <a:rPr kumimoji="0" lang="el-GR" sz="6000" b="1" i="0" u="none" strike="noStrike" kern="0" cap="all" spc="0" normalizeH="0" baseline="0" noProof="0" dirty="0">
                <a:ln>
                  <a:noFill/>
                </a:ln>
                <a:solidFill>
                  <a:srgbClr val="5E5E5E"/>
                </a:solidFill>
                <a:effectLst/>
                <a:uLnTx/>
                <a:uFillTx/>
                <a:latin typeface="Arial"/>
                <a:cs typeface="Arial"/>
                <a:sym typeface="Arial"/>
              </a:rPr>
              <a:t>ων</a:t>
            </a:r>
          </a:p>
        </p:txBody>
      </p:sp>
    </p:spTree>
    <p:extLst>
      <p:ext uri="{BB962C8B-B14F-4D97-AF65-F5344CB8AC3E}">
        <p14:creationId xmlns:p14="http://schemas.microsoft.com/office/powerpoint/2010/main" val="185219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othbrush&#10;&#10;Description automatically generated">
            <a:extLst>
              <a:ext uri="{FF2B5EF4-FFF2-40B4-BE49-F238E27FC236}">
                <a16:creationId xmlns:a16="http://schemas.microsoft.com/office/drawing/2014/main" id="{89F3C3BA-2801-A967-7F4C-959B56B6338C}"/>
              </a:ext>
            </a:extLst>
          </p:cNvPr>
          <p:cNvPicPr>
            <a:picLocks noChangeAspect="1"/>
          </p:cNvPicPr>
          <p:nvPr/>
        </p:nvPicPr>
        <p:blipFill rotWithShape="1">
          <a:blip r:embed="rId3">
            <a:extLst>
              <a:ext uri="{28A0092B-C50C-407E-A947-70E740481C1C}">
                <a14:useLocalDpi xmlns:a14="http://schemas.microsoft.com/office/drawing/2010/main" val="0"/>
              </a:ext>
            </a:extLst>
          </a:blip>
          <a:srcRect r="526"/>
          <a:stretch/>
        </p:blipFill>
        <p:spPr>
          <a:xfrm>
            <a:off x="0" y="-17892"/>
            <a:ext cx="24384000" cy="11231324"/>
          </a:xfrm>
          <a:prstGeom prst="rect">
            <a:avLst/>
          </a:prstGeom>
        </p:spPr>
      </p:pic>
      <p:sp>
        <p:nvSpPr>
          <p:cNvPr id="11" name="Lorem ipsum dolor sit amet, consec etur adip iscin elit. Suspe disse place rat.">
            <a:extLst>
              <a:ext uri="{FF2B5EF4-FFF2-40B4-BE49-F238E27FC236}">
                <a16:creationId xmlns:a16="http://schemas.microsoft.com/office/drawing/2014/main" id="{C066C077-0D1C-48FE-95A8-2E7CAA982A17}"/>
              </a:ext>
            </a:extLst>
          </p:cNvPr>
          <p:cNvSpPr txBox="1">
            <a:spLocks noGrp="1"/>
          </p:cNvSpPr>
          <p:nvPr>
            <p:ph type="ctrTitle"/>
          </p:nvPr>
        </p:nvSpPr>
        <p:spPr>
          <a:xfrm>
            <a:off x="1176544" y="1067675"/>
            <a:ext cx="13984798" cy="3405471"/>
          </a:xfrm>
          <a:prstGeom prst="rect">
            <a:avLst/>
          </a:prstGeom>
          <a:effectLst/>
        </p:spPr>
        <p:txBody>
          <a:bodyPr anchor="t">
            <a:normAutofit/>
          </a:bodyPr>
          <a:lstStyle>
            <a:lvl1pPr algn="l">
              <a:lnSpc>
                <a:spcPct val="110000"/>
              </a:lnSpc>
              <a:defRPr sz="8500" b="1" i="1">
                <a:solidFill>
                  <a:srgbClr val="FFFFFF"/>
                </a:solidFill>
                <a:latin typeface="Arial"/>
                <a:ea typeface="Arial"/>
                <a:cs typeface="Arial"/>
                <a:sym typeface="Arial"/>
              </a:defRPr>
            </a:lvl1pPr>
          </a:lstStyle>
          <a:p>
            <a:r>
              <a:rPr lang="el-GR" sz="8800" dirty="0">
                <a:solidFill>
                  <a:srgbClr val="2F7788"/>
                </a:solidFill>
              </a:rPr>
              <a:t>Διαδικασία εφαρμογής / Χρονοδιαγράμματα</a:t>
            </a:r>
          </a:p>
        </p:txBody>
      </p:sp>
    </p:spTree>
    <p:extLst>
      <p:ext uri="{BB962C8B-B14F-4D97-AF65-F5344CB8AC3E}">
        <p14:creationId xmlns:p14="http://schemas.microsoft.com/office/powerpoint/2010/main" val="1875915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orem ipsum dolor sit amet consectetur adipiscing…"/>
          <p:cNvSpPr txBox="1"/>
          <p:nvPr/>
        </p:nvSpPr>
        <p:spPr>
          <a:xfrm>
            <a:off x="1270001" y="3408753"/>
            <a:ext cx="19785914" cy="5304425"/>
          </a:xfrm>
          <a:prstGeom prst="rect">
            <a:avLst/>
          </a:prstGeom>
          <a:ln w="12700">
            <a:miter lim="400000"/>
          </a:ln>
        </p:spPr>
        <p:txBody>
          <a:bodyPr wrap="square" lIns="50780" tIns="50780" rIns="50780" bIns="50780" anchor="t">
            <a:spAutoFit/>
          </a:bodyPr>
          <a:lstStyle/>
          <a:p>
            <a:pPr marL="571500" indent="-571500" defTabSz="821055">
              <a:lnSpc>
                <a:spcPct val="160000"/>
              </a:lnSpc>
              <a:buClr>
                <a:srgbClr val="2F7687"/>
              </a:buClr>
              <a:buSzPct val="120000"/>
              <a:buFont typeface="Arial" panose="020B0604020202020204" pitchFamily="34" charset="0"/>
              <a:buChar char="•"/>
              <a:defRPr sz="4000" b="0" i="1">
                <a:solidFill>
                  <a:srgbClr val="5E5E5E"/>
                </a:solidFill>
                <a:latin typeface="Arial" panose="020B0604020202020204"/>
                <a:ea typeface="Arial" panose="020B0604020202020204"/>
                <a:cs typeface="Arial" panose="020B0604020202020204"/>
                <a:sym typeface="Arial" panose="020B0604020202020204"/>
              </a:defRPr>
            </a:pPr>
            <a:r>
              <a:rPr lang="el-GR" sz="3600" b="1" i="1" u="sng" dirty="0">
                <a:solidFill>
                  <a:srgbClr val="5E5E5E"/>
                </a:solidFill>
                <a:latin typeface="Arial" panose="020B0604020202020204"/>
                <a:cs typeface="Arial" panose="020B0604020202020204"/>
              </a:rPr>
              <a:t>Μέχρι 26 Ιουλίου 2024</a:t>
            </a:r>
            <a:r>
              <a:rPr lang="el-GR" sz="3600" i="1" dirty="0">
                <a:solidFill>
                  <a:srgbClr val="5E5E5E"/>
                </a:solidFill>
                <a:latin typeface="Arial" panose="020B0604020202020204"/>
                <a:cs typeface="Arial" panose="020B0604020202020204"/>
              </a:rPr>
              <a:t>: Υποβολή δηλώσεων συμμετοχής από όλους τους βρεφονηπιακούς σταθμούς και νηπιαγωγεία</a:t>
            </a:r>
          </a:p>
          <a:p>
            <a:pPr defTabSz="821055">
              <a:lnSpc>
                <a:spcPct val="160000"/>
              </a:lnSpc>
              <a:buClr>
                <a:srgbClr val="2F7687"/>
              </a:buClr>
              <a:buSzPct val="120000"/>
              <a:defRPr sz="4000" b="0" i="1">
                <a:solidFill>
                  <a:srgbClr val="5E5E5E"/>
                </a:solidFill>
                <a:latin typeface="Arial" panose="020B0604020202020204"/>
                <a:ea typeface="Arial" panose="020B0604020202020204"/>
                <a:cs typeface="Arial" panose="020B0604020202020204"/>
                <a:sym typeface="Arial" panose="020B0604020202020204"/>
              </a:defRPr>
            </a:pPr>
            <a:endParaRPr lang="el-GR" sz="3600" i="1" dirty="0">
              <a:solidFill>
                <a:srgbClr val="5E5E5E"/>
              </a:solidFill>
              <a:latin typeface="Arial" panose="020B0604020202020204"/>
              <a:cs typeface="Arial" panose="020B0604020202020204"/>
            </a:endParaRPr>
          </a:p>
          <a:p>
            <a:pPr marL="571500" indent="-571500" defTabSz="821055">
              <a:lnSpc>
                <a:spcPct val="160000"/>
              </a:lnSpc>
              <a:buClr>
                <a:srgbClr val="2F7687"/>
              </a:buClr>
              <a:buSzPct val="120000"/>
              <a:buFont typeface="Arial" panose="020B0604020202020204" pitchFamily="34" charset="0"/>
              <a:buChar char="•"/>
              <a:defRPr sz="4000" b="0" i="1">
                <a:solidFill>
                  <a:srgbClr val="5E5E5E"/>
                </a:solidFill>
                <a:latin typeface="Arial" panose="020B0604020202020204"/>
                <a:ea typeface="Arial" panose="020B0604020202020204"/>
                <a:cs typeface="Arial" panose="020B0604020202020204"/>
                <a:sym typeface="Arial" panose="020B0604020202020204"/>
              </a:defRPr>
            </a:pPr>
            <a:r>
              <a:rPr lang="el-GR" sz="3600" b="1" i="1" u="sng" dirty="0">
                <a:solidFill>
                  <a:srgbClr val="5E5E5E"/>
                </a:solidFill>
                <a:latin typeface="Arial" panose="020B0604020202020204"/>
                <a:cs typeface="Arial" panose="020B0604020202020204"/>
              </a:rPr>
              <a:t>Από 2 Σεπτεμβρίου μέχρι 30 Σεπτεμβρίου 2024</a:t>
            </a:r>
            <a:r>
              <a:rPr lang="el-GR" sz="3600" i="1" dirty="0">
                <a:solidFill>
                  <a:srgbClr val="5E5E5E"/>
                </a:solidFill>
                <a:latin typeface="Arial" panose="020B0604020202020204"/>
                <a:cs typeface="Arial" panose="020B0604020202020204"/>
              </a:rPr>
              <a:t>: Πρόσβαση γονέων</a:t>
            </a:r>
            <a:r>
              <a:rPr lang="en-US" sz="3600" i="1" dirty="0">
                <a:solidFill>
                  <a:srgbClr val="5E5E5E"/>
                </a:solidFill>
                <a:latin typeface="Arial" panose="020B0604020202020204"/>
                <a:cs typeface="Arial" panose="020B0604020202020204"/>
              </a:rPr>
              <a:t/>
            </a:r>
            <a:br>
              <a:rPr lang="en-US" sz="3600" i="1" dirty="0">
                <a:solidFill>
                  <a:srgbClr val="5E5E5E"/>
                </a:solidFill>
                <a:latin typeface="Arial" panose="020B0604020202020204"/>
                <a:cs typeface="Arial" panose="020B0604020202020204"/>
              </a:rPr>
            </a:br>
            <a:r>
              <a:rPr lang="el-GR" sz="3600" i="1" dirty="0">
                <a:solidFill>
                  <a:srgbClr val="5E5E5E"/>
                </a:solidFill>
                <a:latin typeface="Arial" panose="020B0604020202020204"/>
                <a:cs typeface="Arial" panose="020B0604020202020204"/>
              </a:rPr>
              <a:t>στην ηλεκτρονική πλατφόρμα για την αίτηση συμμετοχής του παιδιού και επιλογή παρόχου, στον οποίο θα έχουν εκ των προτέρων εγγράψει το παιδί τους</a:t>
            </a:r>
            <a:endParaRPr lang="x-none" sz="3600" i="1" dirty="0">
              <a:solidFill>
                <a:srgbClr val="5E5E5E"/>
              </a:solidFill>
              <a:latin typeface="Arial" panose="020B0604020202020204"/>
              <a:cs typeface="Arial" panose="020B0604020202020204"/>
            </a:endParaRPr>
          </a:p>
        </p:txBody>
      </p:sp>
      <p:sp>
        <p:nvSpPr>
          <p:cNvPr id="15" name="Subtitle here">
            <a:extLst>
              <a:ext uri="{FF2B5EF4-FFF2-40B4-BE49-F238E27FC236}">
                <a16:creationId xmlns:a16="http://schemas.microsoft.com/office/drawing/2014/main" id="{BAD006F1-7874-8B96-1DCD-D10873EAE4F8}"/>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5000" b="0" i="1" u="none" strike="noStrike" kern="0" cap="none" spc="150" normalizeH="0" baseline="0" noProof="0" dirty="0">
                <a:ln>
                  <a:noFill/>
                </a:ln>
                <a:solidFill>
                  <a:srgbClr val="307687"/>
                </a:solidFill>
                <a:effectLst/>
                <a:uLnTx/>
                <a:uFillTx/>
                <a:latin typeface="Arial"/>
                <a:cs typeface="Arial"/>
                <a:sym typeface="Arial"/>
              </a:rPr>
              <a:t>Διαδικασία εφαρμογής</a:t>
            </a:r>
          </a:p>
        </p:txBody>
      </p:sp>
      <p:sp>
        <p:nvSpPr>
          <p:cNvPr id="16" name="THE TITLE IS HERE">
            <a:extLst>
              <a:ext uri="{FF2B5EF4-FFF2-40B4-BE49-F238E27FC236}">
                <a16:creationId xmlns:a16="http://schemas.microsoft.com/office/drawing/2014/main" id="{1DDE3803-6ABE-A5FF-1459-C6DFE69AB6EB}"/>
              </a:ext>
            </a:extLst>
          </p:cNvPr>
          <p:cNvSpPr txBox="1"/>
          <p:nvPr/>
        </p:nvSpPr>
        <p:spPr>
          <a:xfrm>
            <a:off x="1270000" y="1586496"/>
            <a:ext cx="2218776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defRPr sz="8500" cap="all" spc="0">
                <a:solidFill>
                  <a:srgbClr val="5E5E5E"/>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7200" b="1" i="0" u="none" strike="noStrike" kern="0" cap="all" spc="0" normalizeH="0" baseline="0" noProof="0" dirty="0">
                <a:ln>
                  <a:noFill/>
                </a:ln>
                <a:solidFill>
                  <a:srgbClr val="5E5E5E"/>
                </a:solidFill>
                <a:effectLst/>
                <a:uLnTx/>
                <a:uFillTx/>
                <a:latin typeface="Arial"/>
                <a:cs typeface="Arial"/>
                <a:sym typeface="Arial"/>
              </a:rPr>
              <a:t>Χρονοδιαγρ</a:t>
            </a:r>
            <a:r>
              <a:rPr kumimoji="0" lang="en-US" sz="7200" b="1" i="0" u="none" strike="noStrike" kern="0" cap="all" spc="0" normalizeH="0" baseline="0" noProof="0" dirty="0">
                <a:ln>
                  <a:noFill/>
                </a:ln>
                <a:solidFill>
                  <a:srgbClr val="5E5E5E"/>
                </a:solidFill>
                <a:effectLst/>
                <a:uLnTx/>
                <a:uFillTx/>
                <a:latin typeface="Arial"/>
                <a:cs typeface="Arial"/>
                <a:sym typeface="Arial"/>
              </a:rPr>
              <a:t>A</a:t>
            </a:r>
            <a:r>
              <a:rPr kumimoji="0" lang="el-GR" sz="7200" b="1" i="0" u="none" strike="noStrike" kern="0" cap="all" spc="0" normalizeH="0" baseline="0" noProof="0" dirty="0">
                <a:ln>
                  <a:noFill/>
                </a:ln>
                <a:solidFill>
                  <a:srgbClr val="5E5E5E"/>
                </a:solidFill>
                <a:effectLst/>
                <a:uLnTx/>
                <a:uFillTx/>
                <a:latin typeface="Arial"/>
                <a:cs typeface="Arial"/>
                <a:sym typeface="Arial"/>
              </a:rPr>
              <a:t>μματα</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here">
            <a:extLst>
              <a:ext uri="{FF2B5EF4-FFF2-40B4-BE49-F238E27FC236}">
                <a16:creationId xmlns:a16="http://schemas.microsoft.com/office/drawing/2014/main" id="{FE9A3F4B-52B6-0179-DD66-8C67D36C039C}"/>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5000" b="0" i="1" u="none" strike="noStrike" kern="0" cap="none" spc="150" normalizeH="0" baseline="0" noProof="0" dirty="0">
                <a:ln>
                  <a:noFill/>
                </a:ln>
                <a:solidFill>
                  <a:srgbClr val="307687"/>
                </a:solidFill>
                <a:effectLst/>
                <a:uLnTx/>
                <a:uFillTx/>
                <a:latin typeface="Arial"/>
                <a:cs typeface="Arial"/>
                <a:sym typeface="Arial"/>
              </a:rPr>
              <a:t>Ολοκλήρωση της Διαδικασίας</a:t>
            </a:r>
          </a:p>
        </p:txBody>
      </p:sp>
      <p:sp>
        <p:nvSpPr>
          <p:cNvPr id="2" name="TextBox 1">
            <a:extLst>
              <a:ext uri="{FF2B5EF4-FFF2-40B4-BE49-F238E27FC236}">
                <a16:creationId xmlns:a16="http://schemas.microsoft.com/office/drawing/2014/main" id="{3950BF3D-1F67-B558-3BD7-61E129547283}"/>
              </a:ext>
            </a:extLst>
          </p:cNvPr>
          <p:cNvSpPr txBox="1"/>
          <p:nvPr/>
        </p:nvSpPr>
        <p:spPr>
          <a:xfrm>
            <a:off x="1529862" y="2198077"/>
            <a:ext cx="18164907" cy="8094524"/>
          </a:xfrm>
          <a:prstGeom prst="rect">
            <a:avLst/>
          </a:prstGeom>
          <a:noFill/>
        </p:spPr>
        <p:txBody>
          <a:bodyPr wrap="square" rtlCol="0">
            <a:spAutoFit/>
          </a:bodyPr>
          <a:lstStyle/>
          <a:p>
            <a:pPr marL="285750" indent="-285750">
              <a:buFont typeface="Wingdings" panose="05000000000000000000" pitchFamily="2" charset="2"/>
              <a:buChar char="Ø"/>
            </a:pPr>
            <a:r>
              <a:rPr lang="el-GR" sz="4000" dirty="0"/>
              <a:t>Αρμόδιοι λειτουργοί της ΥΔΕΠ θα εξετάσουν τις αιτήσεις και δηλώσεις συμμετοχής</a:t>
            </a:r>
          </a:p>
          <a:p>
            <a:pPr marL="285750" indent="-285750">
              <a:buFont typeface="Wingdings" panose="05000000000000000000" pitchFamily="2" charset="2"/>
              <a:buChar char="Ø"/>
            </a:pPr>
            <a:endParaRPr lang="el-GR" sz="4000" dirty="0"/>
          </a:p>
          <a:p>
            <a:pPr marL="285750" indent="-285750">
              <a:buFont typeface="Wingdings" panose="05000000000000000000" pitchFamily="2" charset="2"/>
              <a:buChar char="Ø"/>
            </a:pPr>
            <a:r>
              <a:rPr lang="el-GR" sz="4000" dirty="0"/>
              <a:t>Εντός Αυγούστου όλοι οι πάροχοι θα λάβουν μήνυμα ηλεκτρονικού ταχυδρομείου (αρχικά) καθώς και γραπτή ενημέρωση για την έγκριση ή απόρριψη της αίτησής τους</a:t>
            </a:r>
          </a:p>
          <a:p>
            <a:pPr marL="285750" indent="-285750">
              <a:buFont typeface="Wingdings" panose="05000000000000000000" pitchFamily="2" charset="2"/>
              <a:buChar char="Ø"/>
            </a:pPr>
            <a:endParaRPr lang="el-GR" sz="4000" dirty="0"/>
          </a:p>
          <a:p>
            <a:pPr marL="285750" indent="-285750">
              <a:buFont typeface="Wingdings" panose="05000000000000000000" pitchFamily="2" charset="2"/>
              <a:buChar char="Ø"/>
            </a:pPr>
            <a:r>
              <a:rPr lang="el-GR" sz="4000" dirty="0"/>
              <a:t>Εφόσον πρόκειται περί έγκρισης του πάροχου, με την ενημέρωση θα λαμβάνουν και τον εξαψήφιο κωδικό της κάθε τάξης που έχουν δηλώσει, τον οποίο πρέπει να γνωρίζουν οι γονείς για να μπορούν να υποβάλουν τις δικές τους αιτήσεις από 2/9/2024 μέχρι τέλος του Σεπτέμβρη.</a:t>
            </a:r>
          </a:p>
          <a:p>
            <a:pPr marL="285750" indent="-285750">
              <a:buFont typeface="Wingdings" panose="05000000000000000000" pitchFamily="2" charset="2"/>
              <a:buChar char="Ø"/>
            </a:pPr>
            <a:endParaRPr lang="el-GR" sz="4000" dirty="0"/>
          </a:p>
          <a:p>
            <a:pPr marL="285750" indent="-285750">
              <a:buFont typeface="Wingdings" panose="05000000000000000000" pitchFamily="2" charset="2"/>
              <a:buChar char="Ø"/>
            </a:pPr>
            <a:r>
              <a:rPr lang="el-GR" sz="4000" dirty="0"/>
              <a:t>Αιτήσεις από νέους παρόχους θα μπορούν να υποβάλλονται και κατά τη διάρκεια της σχολικής χρονιάς.</a:t>
            </a:r>
          </a:p>
          <a:p>
            <a:pPr marL="285750" indent="-285750">
              <a:buFont typeface="Wingdings" panose="05000000000000000000" pitchFamily="2" charset="2"/>
              <a:buChar char="Ø"/>
            </a:pPr>
            <a:endParaRPr lang="el-GR" sz="4000" dirty="0"/>
          </a:p>
        </p:txBody>
      </p:sp>
    </p:spTree>
    <p:extLst>
      <p:ext uri="{BB962C8B-B14F-4D97-AF65-F5344CB8AC3E}">
        <p14:creationId xmlns:p14="http://schemas.microsoft.com/office/powerpoint/2010/main" val="143263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here">
            <a:extLst>
              <a:ext uri="{FF2B5EF4-FFF2-40B4-BE49-F238E27FC236}">
                <a16:creationId xmlns:a16="http://schemas.microsoft.com/office/drawing/2014/main" id="{3BA78D7C-9775-EB00-21D9-3E8F02A7580F}"/>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lang="el-GR" kern="0" dirty="0"/>
              <a:t>Έντυπο Υποβολής Αίτησης</a:t>
            </a:r>
            <a:endParaRPr kumimoji="0" lang="el-GR" sz="26700" b="0" i="1" u="none" strike="noStrike" kern="0" cap="none" spc="150" normalizeH="0" baseline="0" noProof="0" dirty="0">
              <a:ln>
                <a:noFill/>
              </a:ln>
              <a:solidFill>
                <a:srgbClr val="307687"/>
              </a:solidFill>
              <a:effectLst/>
              <a:uLnTx/>
              <a:uFillTx/>
              <a:latin typeface="Arial"/>
              <a:cs typeface="Arial"/>
              <a:sym typeface="Arial"/>
            </a:endParaRPr>
          </a:p>
        </p:txBody>
      </p:sp>
      <p:pic>
        <p:nvPicPr>
          <p:cNvPr id="28" name="Picture 27">
            <a:extLst>
              <a:ext uri="{FF2B5EF4-FFF2-40B4-BE49-F238E27FC236}">
                <a16:creationId xmlns:a16="http://schemas.microsoft.com/office/drawing/2014/main" id="{86292CA6-990C-FB0D-1D58-77C289BC9C42}"/>
              </a:ext>
            </a:extLst>
          </p:cNvPr>
          <p:cNvPicPr>
            <a:picLocks noChangeAspect="1"/>
          </p:cNvPicPr>
          <p:nvPr/>
        </p:nvPicPr>
        <p:blipFill>
          <a:blip r:embed="rId2"/>
          <a:stretch>
            <a:fillRect/>
          </a:stretch>
        </p:blipFill>
        <p:spPr>
          <a:xfrm>
            <a:off x="270459" y="2104073"/>
            <a:ext cx="6190390" cy="8782180"/>
          </a:xfrm>
          <a:prstGeom prst="rect">
            <a:avLst/>
          </a:prstGeom>
        </p:spPr>
      </p:pic>
      <p:pic>
        <p:nvPicPr>
          <p:cNvPr id="29" name="Picture 28">
            <a:extLst>
              <a:ext uri="{FF2B5EF4-FFF2-40B4-BE49-F238E27FC236}">
                <a16:creationId xmlns:a16="http://schemas.microsoft.com/office/drawing/2014/main" id="{649660C7-B787-10B5-E24F-DBB671CBC803}"/>
              </a:ext>
            </a:extLst>
          </p:cNvPr>
          <p:cNvPicPr>
            <a:picLocks noChangeAspect="1"/>
          </p:cNvPicPr>
          <p:nvPr/>
        </p:nvPicPr>
        <p:blipFill rotWithShape="1">
          <a:blip r:embed="rId3"/>
          <a:srcRect r="1548"/>
          <a:stretch/>
        </p:blipFill>
        <p:spPr>
          <a:xfrm>
            <a:off x="6286500" y="1926908"/>
            <a:ext cx="6105572" cy="8782180"/>
          </a:xfrm>
          <a:prstGeom prst="rect">
            <a:avLst/>
          </a:prstGeom>
        </p:spPr>
      </p:pic>
      <p:pic>
        <p:nvPicPr>
          <p:cNvPr id="30" name="Picture 29">
            <a:extLst>
              <a:ext uri="{FF2B5EF4-FFF2-40B4-BE49-F238E27FC236}">
                <a16:creationId xmlns:a16="http://schemas.microsoft.com/office/drawing/2014/main" id="{944370B7-64D9-DB1A-3B9C-1FAC2A5A11DE}"/>
              </a:ext>
            </a:extLst>
          </p:cNvPr>
          <p:cNvPicPr>
            <a:picLocks noChangeAspect="1"/>
          </p:cNvPicPr>
          <p:nvPr/>
        </p:nvPicPr>
        <p:blipFill rotWithShape="1">
          <a:blip r:embed="rId4"/>
          <a:srcRect b="3462"/>
          <a:stretch/>
        </p:blipFill>
        <p:spPr>
          <a:xfrm>
            <a:off x="12283386" y="1898332"/>
            <a:ext cx="6350429" cy="8782179"/>
          </a:xfrm>
          <a:prstGeom prst="rect">
            <a:avLst/>
          </a:prstGeom>
        </p:spPr>
      </p:pic>
      <p:pic>
        <p:nvPicPr>
          <p:cNvPr id="31" name="Picture 30">
            <a:extLst>
              <a:ext uri="{FF2B5EF4-FFF2-40B4-BE49-F238E27FC236}">
                <a16:creationId xmlns:a16="http://schemas.microsoft.com/office/drawing/2014/main" id="{FF72F3C9-6A91-DF3A-D6E8-2D748441B953}"/>
              </a:ext>
            </a:extLst>
          </p:cNvPr>
          <p:cNvPicPr>
            <a:picLocks noChangeAspect="1"/>
          </p:cNvPicPr>
          <p:nvPr/>
        </p:nvPicPr>
        <p:blipFill>
          <a:blip r:embed="rId5"/>
          <a:stretch>
            <a:fillRect/>
          </a:stretch>
        </p:blipFill>
        <p:spPr>
          <a:xfrm>
            <a:off x="18519515" y="2241233"/>
            <a:ext cx="5714167" cy="7166741"/>
          </a:xfrm>
          <a:prstGeom prst="rect">
            <a:avLst/>
          </a:prstGeom>
        </p:spPr>
      </p:pic>
    </p:spTree>
    <p:extLst>
      <p:ext uri="{BB962C8B-B14F-4D97-AF65-F5344CB8AC3E}">
        <p14:creationId xmlns:p14="http://schemas.microsoft.com/office/powerpoint/2010/main" val="947978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here">
            <a:extLst>
              <a:ext uri="{FF2B5EF4-FFF2-40B4-BE49-F238E27FC236}">
                <a16:creationId xmlns:a16="http://schemas.microsoft.com/office/drawing/2014/main" id="{3BA78D7C-9775-EB00-21D9-3E8F02A7580F}"/>
              </a:ext>
            </a:extLst>
          </p:cNvPr>
          <p:cNvSpPr txBox="1"/>
          <p:nvPr/>
        </p:nvSpPr>
        <p:spPr>
          <a:xfrm>
            <a:off x="1270000" y="607069"/>
            <a:ext cx="2032000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lang="el-GR" kern="0" dirty="0"/>
              <a:t>Έντυπο Υποβολής Αίτησης</a:t>
            </a:r>
            <a:endParaRPr kumimoji="0" lang="el-GR" sz="26700" b="0" i="1" u="none" strike="noStrike" kern="0" cap="none" spc="150" normalizeH="0" baseline="0" noProof="0" dirty="0">
              <a:ln>
                <a:noFill/>
              </a:ln>
              <a:solidFill>
                <a:srgbClr val="307687"/>
              </a:solidFill>
              <a:effectLst/>
              <a:uLnTx/>
              <a:uFillTx/>
              <a:latin typeface="Arial"/>
              <a:cs typeface="Arial"/>
              <a:sym typeface="Arial"/>
            </a:endParaRPr>
          </a:p>
        </p:txBody>
      </p:sp>
      <p:pic>
        <p:nvPicPr>
          <p:cNvPr id="22" name="Picture 21">
            <a:extLst>
              <a:ext uri="{FF2B5EF4-FFF2-40B4-BE49-F238E27FC236}">
                <a16:creationId xmlns:a16="http://schemas.microsoft.com/office/drawing/2014/main" id="{09C927F5-2C85-A3F0-5664-D0CC48157A18}"/>
              </a:ext>
            </a:extLst>
          </p:cNvPr>
          <p:cNvPicPr>
            <a:picLocks noChangeAspect="1"/>
          </p:cNvPicPr>
          <p:nvPr/>
        </p:nvPicPr>
        <p:blipFill rotWithShape="1">
          <a:blip r:embed="rId2"/>
          <a:srcRect t="79151"/>
          <a:stretch/>
        </p:blipFill>
        <p:spPr>
          <a:xfrm>
            <a:off x="1009168" y="1897380"/>
            <a:ext cx="11101643" cy="2337129"/>
          </a:xfrm>
          <a:prstGeom prst="rect">
            <a:avLst/>
          </a:prstGeom>
        </p:spPr>
      </p:pic>
      <p:pic>
        <p:nvPicPr>
          <p:cNvPr id="23" name="Picture 22">
            <a:extLst>
              <a:ext uri="{FF2B5EF4-FFF2-40B4-BE49-F238E27FC236}">
                <a16:creationId xmlns:a16="http://schemas.microsoft.com/office/drawing/2014/main" id="{6145E194-9C00-9736-6B8D-5F35B997251C}"/>
              </a:ext>
            </a:extLst>
          </p:cNvPr>
          <p:cNvPicPr>
            <a:picLocks noChangeAspect="1"/>
          </p:cNvPicPr>
          <p:nvPr/>
        </p:nvPicPr>
        <p:blipFill rotWithShape="1">
          <a:blip r:embed="rId3"/>
          <a:srcRect l="2681" t="5167" r="3049" b="54553"/>
          <a:stretch/>
        </p:blipFill>
        <p:spPr>
          <a:xfrm>
            <a:off x="1009168" y="4777739"/>
            <a:ext cx="11182832" cy="6766562"/>
          </a:xfrm>
          <a:prstGeom prst="rect">
            <a:avLst/>
          </a:prstGeom>
        </p:spPr>
      </p:pic>
      <p:sp>
        <p:nvSpPr>
          <p:cNvPr id="24" name="Speech Bubble: Rectangle 23">
            <a:extLst>
              <a:ext uri="{FF2B5EF4-FFF2-40B4-BE49-F238E27FC236}">
                <a16:creationId xmlns:a16="http://schemas.microsoft.com/office/drawing/2014/main" id="{4E995996-155D-A8A2-54AA-34317375D6FA}"/>
              </a:ext>
            </a:extLst>
          </p:cNvPr>
          <p:cNvSpPr/>
          <p:nvPr/>
        </p:nvSpPr>
        <p:spPr>
          <a:xfrm rot="21264624">
            <a:off x="16717651" y="1225630"/>
            <a:ext cx="3871258" cy="2519859"/>
          </a:xfrm>
          <a:prstGeom prst="wedgeRectCallout">
            <a:avLst>
              <a:gd name="adj1" fmla="val -169165"/>
              <a:gd name="adj2" fmla="val 30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000" dirty="0"/>
              <a:t>Χρειάζεται να συμπληρωθεί το ωράριο και οι μέρες λειτουργίας του σταθμού</a:t>
            </a:r>
          </a:p>
        </p:txBody>
      </p:sp>
      <p:sp>
        <p:nvSpPr>
          <p:cNvPr id="26" name="Speech Bubble: Rectangle 25">
            <a:extLst>
              <a:ext uri="{FF2B5EF4-FFF2-40B4-BE49-F238E27FC236}">
                <a16:creationId xmlns:a16="http://schemas.microsoft.com/office/drawing/2014/main" id="{E2EB78EE-1238-44FA-4BCC-F152FE46F925}"/>
              </a:ext>
            </a:extLst>
          </p:cNvPr>
          <p:cNvSpPr/>
          <p:nvPr/>
        </p:nvSpPr>
        <p:spPr>
          <a:xfrm rot="21264624">
            <a:off x="17120493" y="4038657"/>
            <a:ext cx="3713621" cy="2350545"/>
          </a:xfrm>
          <a:prstGeom prst="wedgeRectCallout">
            <a:avLst>
              <a:gd name="adj1" fmla="val -183917"/>
              <a:gd name="adj2" fmla="val -194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500" dirty="0"/>
              <a:t>Αν παρέχετε υπηρεσίες ειδικής εκπαίδευσης</a:t>
            </a:r>
          </a:p>
        </p:txBody>
      </p:sp>
      <p:sp>
        <p:nvSpPr>
          <p:cNvPr id="27" name="Speech Bubble: Rectangle 26">
            <a:extLst>
              <a:ext uri="{FF2B5EF4-FFF2-40B4-BE49-F238E27FC236}">
                <a16:creationId xmlns:a16="http://schemas.microsoft.com/office/drawing/2014/main" id="{51D7BE93-3BC3-8F94-E636-FAE281B6333F}"/>
              </a:ext>
            </a:extLst>
          </p:cNvPr>
          <p:cNvSpPr/>
          <p:nvPr/>
        </p:nvSpPr>
        <p:spPr>
          <a:xfrm rot="21264624">
            <a:off x="17471850" y="8282180"/>
            <a:ext cx="3835228" cy="2919446"/>
          </a:xfrm>
          <a:prstGeom prst="wedgeRectCallout">
            <a:avLst>
              <a:gd name="adj1" fmla="val -185188"/>
              <a:gd name="adj2" fmla="val -49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000" dirty="0"/>
              <a:t>Να συμπληρωθεί </a:t>
            </a:r>
            <a:r>
              <a:rPr lang="el-GR" sz="3000" b="1" u="sng" dirty="0"/>
              <a:t>μόνο</a:t>
            </a:r>
            <a:r>
              <a:rPr lang="el-GR" sz="3000" dirty="0"/>
              <a:t> σε περίπτωση που ο σταθμός λειτουργεί με διαφορετικό ωράριο και δίδακτρα</a:t>
            </a:r>
          </a:p>
        </p:txBody>
      </p:sp>
    </p:spTree>
    <p:extLst>
      <p:ext uri="{BB962C8B-B14F-4D97-AF65-F5344CB8AC3E}">
        <p14:creationId xmlns:p14="http://schemas.microsoft.com/office/powerpoint/2010/main" val="4015487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here">
            <a:extLst>
              <a:ext uri="{FF2B5EF4-FFF2-40B4-BE49-F238E27FC236}">
                <a16:creationId xmlns:a16="http://schemas.microsoft.com/office/drawing/2014/main" id="{3BA78D7C-9775-EB00-21D9-3E8F02A7580F}"/>
              </a:ext>
            </a:extLst>
          </p:cNvPr>
          <p:cNvSpPr txBox="1"/>
          <p:nvPr/>
        </p:nvSpPr>
        <p:spPr>
          <a:xfrm>
            <a:off x="1270000" y="607069"/>
            <a:ext cx="2032000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lang="el-GR" kern="0" dirty="0"/>
              <a:t>Έντυπο Υποβολής Αίτησης</a:t>
            </a:r>
            <a:endParaRPr kumimoji="0" lang="el-GR" sz="26700" b="0" i="1" u="none" strike="noStrike" kern="0" cap="none" spc="150" normalizeH="0" baseline="0" noProof="0" dirty="0">
              <a:ln>
                <a:noFill/>
              </a:ln>
              <a:solidFill>
                <a:srgbClr val="307687"/>
              </a:solidFill>
              <a:effectLst/>
              <a:uLnTx/>
              <a:uFillTx/>
              <a:latin typeface="Arial"/>
              <a:cs typeface="Arial"/>
              <a:sym typeface="Arial"/>
            </a:endParaRPr>
          </a:p>
        </p:txBody>
      </p:sp>
      <p:pic>
        <p:nvPicPr>
          <p:cNvPr id="15" name="Picture 14">
            <a:extLst>
              <a:ext uri="{FF2B5EF4-FFF2-40B4-BE49-F238E27FC236}">
                <a16:creationId xmlns:a16="http://schemas.microsoft.com/office/drawing/2014/main" id="{6EE282CF-0D40-F889-5B42-F1753F04D083}"/>
              </a:ext>
            </a:extLst>
          </p:cNvPr>
          <p:cNvPicPr>
            <a:picLocks noChangeAspect="1"/>
          </p:cNvPicPr>
          <p:nvPr/>
        </p:nvPicPr>
        <p:blipFill rotWithShape="1">
          <a:blip r:embed="rId2"/>
          <a:srcRect t="46300" r="1548" b="8618"/>
          <a:stretch/>
        </p:blipFill>
        <p:spPr>
          <a:xfrm>
            <a:off x="982979" y="1601193"/>
            <a:ext cx="11209021" cy="6916409"/>
          </a:xfrm>
          <a:prstGeom prst="rect">
            <a:avLst/>
          </a:prstGeom>
        </p:spPr>
      </p:pic>
      <p:pic>
        <p:nvPicPr>
          <p:cNvPr id="16" name="Picture 15">
            <a:extLst>
              <a:ext uri="{FF2B5EF4-FFF2-40B4-BE49-F238E27FC236}">
                <a16:creationId xmlns:a16="http://schemas.microsoft.com/office/drawing/2014/main" id="{B4476FF1-56A9-11DA-25DC-F5D055F0074F}"/>
              </a:ext>
            </a:extLst>
          </p:cNvPr>
          <p:cNvPicPr>
            <a:picLocks noChangeAspect="1"/>
          </p:cNvPicPr>
          <p:nvPr/>
        </p:nvPicPr>
        <p:blipFill rotWithShape="1">
          <a:blip r:embed="rId3"/>
          <a:srcRect t="21180" b="62735"/>
          <a:stretch/>
        </p:blipFill>
        <p:spPr>
          <a:xfrm>
            <a:off x="1045231" y="8566334"/>
            <a:ext cx="11238209" cy="2589346"/>
          </a:xfrm>
          <a:prstGeom prst="rect">
            <a:avLst/>
          </a:prstGeom>
        </p:spPr>
      </p:pic>
      <p:sp>
        <p:nvSpPr>
          <p:cNvPr id="18" name="Speech Bubble: Rectangle 17">
            <a:extLst>
              <a:ext uri="{FF2B5EF4-FFF2-40B4-BE49-F238E27FC236}">
                <a16:creationId xmlns:a16="http://schemas.microsoft.com/office/drawing/2014/main" id="{54F446A7-414C-6C95-F0D6-D349334DBD87}"/>
              </a:ext>
            </a:extLst>
          </p:cNvPr>
          <p:cNvSpPr/>
          <p:nvPr/>
        </p:nvSpPr>
        <p:spPr>
          <a:xfrm rot="21264624">
            <a:off x="14509011" y="1425075"/>
            <a:ext cx="4557078" cy="3550130"/>
          </a:xfrm>
          <a:prstGeom prst="wedgeRectCallout">
            <a:avLst>
              <a:gd name="adj1" fmla="val -109976"/>
              <a:gd name="adj2" fmla="val -31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100" dirty="0"/>
              <a:t>Να συμπληρωθεί το ποσό για πλήρη φοίτηση για ολόκληρο το ωράριο του σταθμού, ανεξάρτητα από το εάν υπάρχουν γονείς που επιλέγουν μικρότερο ωράριο.</a:t>
            </a:r>
          </a:p>
        </p:txBody>
      </p:sp>
      <p:sp>
        <p:nvSpPr>
          <p:cNvPr id="19" name="Speech Bubble: Rectangle 18">
            <a:extLst>
              <a:ext uri="{FF2B5EF4-FFF2-40B4-BE49-F238E27FC236}">
                <a16:creationId xmlns:a16="http://schemas.microsoft.com/office/drawing/2014/main" id="{BAD243C9-9EE5-9E04-825E-1C200F0DAB73}"/>
              </a:ext>
            </a:extLst>
          </p:cNvPr>
          <p:cNvSpPr/>
          <p:nvPr/>
        </p:nvSpPr>
        <p:spPr>
          <a:xfrm rot="21264624">
            <a:off x="18795093" y="5795571"/>
            <a:ext cx="3597988" cy="2601723"/>
          </a:xfrm>
          <a:prstGeom prst="wedgeRectCallout">
            <a:avLst>
              <a:gd name="adj1" fmla="val -465520"/>
              <a:gd name="adj2" fmla="val -164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t>Προσοχή το ηλικιακό όριο δεν πρέπει να ξεπερνά τα 4 6/12 έτη</a:t>
            </a:r>
          </a:p>
        </p:txBody>
      </p:sp>
      <p:sp>
        <p:nvSpPr>
          <p:cNvPr id="20" name="Speech Bubble: Rectangle 19">
            <a:extLst>
              <a:ext uri="{FF2B5EF4-FFF2-40B4-BE49-F238E27FC236}">
                <a16:creationId xmlns:a16="http://schemas.microsoft.com/office/drawing/2014/main" id="{4ED8BF09-9DAE-A72A-BD38-9BB8E88E6B1B}"/>
              </a:ext>
            </a:extLst>
          </p:cNvPr>
          <p:cNvSpPr/>
          <p:nvPr/>
        </p:nvSpPr>
        <p:spPr>
          <a:xfrm rot="21264624">
            <a:off x="13088027" y="7122889"/>
            <a:ext cx="3375516" cy="2271363"/>
          </a:xfrm>
          <a:prstGeom prst="wedgeRectCallout">
            <a:avLst>
              <a:gd name="adj1" fmla="val -208292"/>
              <a:gd name="adj2" fmla="val -112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t>Αν η διαφορά είναι μεγαλύτερη των €15, η αίτηση δεν θα εγκριθεί.</a:t>
            </a:r>
          </a:p>
        </p:txBody>
      </p:sp>
      <p:sp>
        <p:nvSpPr>
          <p:cNvPr id="21" name="Speech Bubble: Rectangle 20">
            <a:extLst>
              <a:ext uri="{FF2B5EF4-FFF2-40B4-BE49-F238E27FC236}">
                <a16:creationId xmlns:a16="http://schemas.microsoft.com/office/drawing/2014/main" id="{7B98B7F1-D819-C493-FD67-2A1CD70C2E0D}"/>
              </a:ext>
            </a:extLst>
          </p:cNvPr>
          <p:cNvSpPr/>
          <p:nvPr/>
        </p:nvSpPr>
        <p:spPr>
          <a:xfrm rot="21264624">
            <a:off x="18374982" y="9185396"/>
            <a:ext cx="3824746" cy="2119456"/>
          </a:xfrm>
          <a:prstGeom prst="wedgeRectCallout">
            <a:avLst>
              <a:gd name="adj1" fmla="val -272310"/>
              <a:gd name="adj2" fmla="val -73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300" dirty="0"/>
              <a:t>Αν προσφέρεται σίτιση επιτρέπεται επιπλέων αύξηση €10.</a:t>
            </a:r>
          </a:p>
        </p:txBody>
      </p:sp>
    </p:spTree>
    <p:extLst>
      <p:ext uri="{BB962C8B-B14F-4D97-AF65-F5344CB8AC3E}">
        <p14:creationId xmlns:p14="http://schemas.microsoft.com/office/powerpoint/2010/main" val="3853975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bedroom, cluttered&#10;&#10;Description automatically generated">
            <a:extLst>
              <a:ext uri="{FF2B5EF4-FFF2-40B4-BE49-F238E27FC236}">
                <a16:creationId xmlns:a16="http://schemas.microsoft.com/office/drawing/2014/main" id="{867E6675-9E2C-8C0E-B035-A6E99C5918D8}"/>
              </a:ext>
            </a:extLst>
          </p:cNvPr>
          <p:cNvPicPr>
            <a:picLocks noChangeAspect="1"/>
          </p:cNvPicPr>
          <p:nvPr/>
        </p:nvPicPr>
        <p:blipFill rotWithShape="1">
          <a:blip r:embed="rId3">
            <a:extLst>
              <a:ext uri="{28A0092B-C50C-407E-A947-70E740481C1C}">
                <a14:useLocalDpi xmlns:a14="http://schemas.microsoft.com/office/drawing/2010/main" val="0"/>
              </a:ext>
            </a:extLst>
          </a:blip>
          <a:srcRect r="1010"/>
          <a:stretch/>
        </p:blipFill>
        <p:spPr>
          <a:xfrm>
            <a:off x="0" y="0"/>
            <a:ext cx="24384000" cy="11502189"/>
          </a:xfrm>
          <a:prstGeom prst="rect">
            <a:avLst/>
          </a:prstGeom>
        </p:spPr>
      </p:pic>
      <p:sp>
        <p:nvSpPr>
          <p:cNvPr id="11" name="Lorem ipsum dolor sit amet, consec etur adip iscin elit. Suspe disse place rat.">
            <a:extLst>
              <a:ext uri="{FF2B5EF4-FFF2-40B4-BE49-F238E27FC236}">
                <a16:creationId xmlns:a16="http://schemas.microsoft.com/office/drawing/2014/main" id="{C066C077-0D1C-48FE-95A8-2E7CAA982A17}"/>
              </a:ext>
            </a:extLst>
          </p:cNvPr>
          <p:cNvSpPr txBox="1">
            <a:spLocks noGrp="1"/>
          </p:cNvSpPr>
          <p:nvPr>
            <p:ph type="ctrTitle"/>
          </p:nvPr>
        </p:nvSpPr>
        <p:spPr>
          <a:xfrm>
            <a:off x="1176544" y="809769"/>
            <a:ext cx="13984798" cy="3405471"/>
          </a:xfrm>
          <a:prstGeom prst="rect">
            <a:avLst/>
          </a:prstGeom>
          <a:effectLst/>
        </p:spPr>
        <p:txBody>
          <a:bodyPr anchor="t">
            <a:normAutofit/>
          </a:bodyPr>
          <a:lstStyle>
            <a:lvl1pPr algn="l">
              <a:lnSpc>
                <a:spcPct val="110000"/>
              </a:lnSpc>
              <a:defRPr sz="8500" b="1" i="1">
                <a:solidFill>
                  <a:srgbClr val="FFFFFF"/>
                </a:solidFill>
                <a:latin typeface="Arial"/>
                <a:ea typeface="Arial"/>
                <a:cs typeface="Arial"/>
                <a:sym typeface="Arial"/>
              </a:defRPr>
            </a:lvl1pPr>
          </a:lstStyle>
          <a:p>
            <a:r>
              <a:rPr lang="el-GR" sz="8800" dirty="0">
                <a:solidFill>
                  <a:srgbClr val="2F7788"/>
                </a:solidFill>
              </a:rPr>
              <a:t>Σκοπός και Οφέλη</a:t>
            </a:r>
          </a:p>
        </p:txBody>
      </p:sp>
    </p:spTree>
    <p:extLst>
      <p:ext uri="{BB962C8B-B14F-4D97-AF65-F5344CB8AC3E}">
        <p14:creationId xmlns:p14="http://schemas.microsoft.com/office/powerpoint/2010/main" val="594599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0D82BB-F7B6-5C3F-B142-A48C0B1B610C}"/>
              </a:ext>
            </a:extLst>
          </p:cNvPr>
          <p:cNvPicPr>
            <a:picLocks noChangeAspect="1"/>
          </p:cNvPicPr>
          <p:nvPr/>
        </p:nvPicPr>
        <p:blipFill>
          <a:blip r:embed="rId2"/>
          <a:stretch>
            <a:fillRect/>
          </a:stretch>
        </p:blipFill>
        <p:spPr>
          <a:xfrm>
            <a:off x="1142634" y="1545673"/>
            <a:ext cx="7552866" cy="9472847"/>
          </a:xfrm>
          <a:prstGeom prst="rect">
            <a:avLst/>
          </a:prstGeom>
        </p:spPr>
      </p:pic>
      <p:sp>
        <p:nvSpPr>
          <p:cNvPr id="11" name="Subtitle here">
            <a:extLst>
              <a:ext uri="{FF2B5EF4-FFF2-40B4-BE49-F238E27FC236}">
                <a16:creationId xmlns:a16="http://schemas.microsoft.com/office/drawing/2014/main" id="{3BA78D7C-9775-EB00-21D9-3E8F02A7580F}"/>
              </a:ext>
            </a:extLst>
          </p:cNvPr>
          <p:cNvSpPr txBox="1"/>
          <p:nvPr/>
        </p:nvSpPr>
        <p:spPr>
          <a:xfrm>
            <a:off x="1270000" y="607069"/>
            <a:ext cx="2032000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lang="el-GR" kern="0" dirty="0"/>
              <a:t>Έντυπο Υποβολής Αίτησης</a:t>
            </a:r>
            <a:endParaRPr kumimoji="0" lang="el-GR" sz="26700" b="0" i="1" u="none" strike="noStrike" kern="0" cap="none" spc="150" normalizeH="0" baseline="0" noProof="0" dirty="0">
              <a:ln>
                <a:noFill/>
              </a:ln>
              <a:solidFill>
                <a:srgbClr val="307687"/>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DEDCF81C-7292-3BC8-85A9-A0A1E4F83E84}"/>
              </a:ext>
            </a:extLst>
          </p:cNvPr>
          <p:cNvSpPr txBox="1"/>
          <p:nvPr/>
        </p:nvSpPr>
        <p:spPr>
          <a:xfrm>
            <a:off x="14848597" y="1043086"/>
            <a:ext cx="8874045" cy="10064294"/>
          </a:xfrm>
          <a:prstGeom prst="rect">
            <a:avLst/>
          </a:prstGeom>
          <a:noFill/>
        </p:spPr>
        <p:txBody>
          <a:bodyPr wrap="square" rtlCol="0">
            <a:spAutoFit/>
          </a:bodyPr>
          <a:lstStyle/>
          <a:p>
            <a:pPr algn="ctr"/>
            <a:r>
              <a:rPr lang="el-GR" sz="3600" b="1" u="sng" dirty="0"/>
              <a:t>Για Πάροχους:</a:t>
            </a:r>
          </a:p>
          <a:p>
            <a:endParaRPr lang="el-GR" sz="3600" dirty="0"/>
          </a:p>
          <a:p>
            <a:pPr marL="457200" indent="-457200">
              <a:buFont typeface="Wingdings" panose="05000000000000000000" pitchFamily="2" charset="2"/>
              <a:buChar char="Ø"/>
            </a:pPr>
            <a:r>
              <a:rPr lang="el-GR" sz="3600" dirty="0"/>
              <a:t>Πάροχοι που ενδιαφέρονται να ενταχθούν στο Σχέδιο μπορούν να ανατρέξουν στην ιστοσελίδα </a:t>
            </a:r>
            <a:r>
              <a:rPr lang="el-GR" sz="3600" dirty="0">
                <a:hlinkClick r:id="rId3"/>
              </a:rPr>
              <a:t>Υπηρεσία Διαχείρισης Επιδομάτων Πρόνοιας (dmsw.gov.cy)</a:t>
            </a:r>
            <a:r>
              <a:rPr lang="el-GR" sz="3600" dirty="0"/>
              <a:t> ή μπορούν να επικοινωνήσουν μαζί μας στην ηλ. διεύθυνση </a:t>
            </a:r>
            <a:r>
              <a:rPr lang="en-US" sz="3600" dirty="0">
                <a:hlinkClick r:id="rId4"/>
              </a:rPr>
              <a:t>children@wbas.dmsw.gov.cy</a:t>
            </a:r>
            <a:endParaRPr lang="el-GR" sz="3600" dirty="0"/>
          </a:p>
          <a:p>
            <a:pPr marL="457200" indent="-457200">
              <a:buFont typeface="Wingdings" panose="05000000000000000000" pitchFamily="2" charset="2"/>
              <a:buChar char="Ø"/>
            </a:pPr>
            <a:endParaRPr lang="el-GR" sz="3600" dirty="0"/>
          </a:p>
          <a:p>
            <a:pPr marL="457200" indent="-457200">
              <a:buFont typeface="Wingdings" panose="05000000000000000000" pitchFamily="2" charset="2"/>
              <a:buChar char="Ø"/>
            </a:pPr>
            <a:r>
              <a:rPr lang="el-GR" sz="3600" dirty="0"/>
              <a:t>Θα χρειαστεί να συμπληρώσουν σχετική έντυπη αίτηση και να προσκομίσουν ορισμένα παραστατικά τα οποία θα τους ζητηθούν.</a:t>
            </a:r>
          </a:p>
          <a:p>
            <a:pPr marL="457200" indent="-457200">
              <a:buFont typeface="Wingdings" panose="05000000000000000000" pitchFamily="2" charset="2"/>
              <a:buChar char="Ø"/>
            </a:pPr>
            <a:endParaRPr lang="el-GR" sz="3600" dirty="0"/>
          </a:p>
          <a:p>
            <a:pPr marL="457200" indent="-457200">
              <a:buFont typeface="Wingdings" panose="05000000000000000000" pitchFamily="2" charset="2"/>
              <a:buChar char="Ø"/>
            </a:pPr>
            <a:r>
              <a:rPr lang="el-GR" sz="3600" dirty="0"/>
              <a:t>Για όλους τους παρόχους εξετάζονται τα στοιχεία που αφορούν τα σχολικά έτη 2021-22, 2022-23 και 2023-24 (τιμές, τάξεις, αδειοδότηση κλπ)</a:t>
            </a:r>
            <a:endParaRPr lang="el-GR" sz="3200" dirty="0"/>
          </a:p>
        </p:txBody>
      </p:sp>
      <p:sp>
        <p:nvSpPr>
          <p:cNvPr id="13" name="Speech Bubble: Rectangle 12">
            <a:extLst>
              <a:ext uri="{FF2B5EF4-FFF2-40B4-BE49-F238E27FC236}">
                <a16:creationId xmlns:a16="http://schemas.microsoft.com/office/drawing/2014/main" id="{8BBF971D-D63C-3434-01F0-C42DDFA8EEE0}"/>
              </a:ext>
            </a:extLst>
          </p:cNvPr>
          <p:cNvSpPr/>
          <p:nvPr/>
        </p:nvSpPr>
        <p:spPr>
          <a:xfrm>
            <a:off x="10679723" y="2585293"/>
            <a:ext cx="3024554" cy="2219399"/>
          </a:xfrm>
          <a:prstGeom prst="wedgeRectCallout">
            <a:avLst>
              <a:gd name="adj1" fmla="val -129002"/>
              <a:gd name="adj2" fmla="val -382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Πρέπει να υποβληθεί πρωτότυπα σε ένα από τα Σημεία Εξυπηρέτησης της ΥΔΕΠ</a:t>
            </a:r>
          </a:p>
        </p:txBody>
      </p:sp>
      <p:sp>
        <p:nvSpPr>
          <p:cNvPr id="14" name="Speech Bubble: Rectangle 13">
            <a:extLst>
              <a:ext uri="{FF2B5EF4-FFF2-40B4-BE49-F238E27FC236}">
                <a16:creationId xmlns:a16="http://schemas.microsoft.com/office/drawing/2014/main" id="{D3546FE4-6FC7-A1C4-DBC8-688A870D205D}"/>
              </a:ext>
            </a:extLst>
          </p:cNvPr>
          <p:cNvSpPr/>
          <p:nvPr/>
        </p:nvSpPr>
        <p:spPr>
          <a:xfrm>
            <a:off x="10426813" y="7343864"/>
            <a:ext cx="3024554" cy="2219399"/>
          </a:xfrm>
          <a:prstGeom prst="wedgeRectCallout">
            <a:avLst>
              <a:gd name="adj1" fmla="val -142486"/>
              <a:gd name="adj2" fmla="val -337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Προσοχή στο ποιος υπογράφει και πότε χρειάζεται και σφραγίδα!</a:t>
            </a:r>
          </a:p>
        </p:txBody>
      </p:sp>
    </p:spTree>
    <p:extLst>
      <p:ext uri="{BB962C8B-B14F-4D97-AF65-F5344CB8AC3E}">
        <p14:creationId xmlns:p14="http://schemas.microsoft.com/office/powerpoint/2010/main" val="3679314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here">
            <a:extLst>
              <a:ext uri="{FF2B5EF4-FFF2-40B4-BE49-F238E27FC236}">
                <a16:creationId xmlns:a16="http://schemas.microsoft.com/office/drawing/2014/main" id="{8B8729D1-8E39-8D10-B694-22EF2C4BD641}"/>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lang="el-GR" kern="0" dirty="0"/>
              <a:t>Αποδοχή Όρων και Προϋποθέσεων Σύμβασης</a:t>
            </a:r>
            <a:endParaRPr kumimoji="0" lang="el-GR" sz="74200" b="0" i="1" u="none" strike="noStrike" kern="0" cap="none" spc="150" normalizeH="0" baseline="0" noProof="0" dirty="0">
              <a:ln>
                <a:noFill/>
              </a:ln>
              <a:solidFill>
                <a:srgbClr val="307687"/>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C3A670A3-EBE1-C6DA-D387-FB5666E0C914}"/>
              </a:ext>
            </a:extLst>
          </p:cNvPr>
          <p:cNvPicPr>
            <a:picLocks noChangeAspect="1"/>
          </p:cNvPicPr>
          <p:nvPr/>
        </p:nvPicPr>
        <p:blipFill rotWithShape="1">
          <a:blip r:embed="rId2"/>
          <a:srcRect b="7117"/>
          <a:stretch/>
        </p:blipFill>
        <p:spPr>
          <a:xfrm>
            <a:off x="1977799" y="1750134"/>
            <a:ext cx="7025523" cy="9759599"/>
          </a:xfrm>
          <a:prstGeom prst="rect">
            <a:avLst/>
          </a:prstGeom>
        </p:spPr>
      </p:pic>
      <p:sp>
        <p:nvSpPr>
          <p:cNvPr id="6" name="Speech Bubble: Rectangle 5">
            <a:extLst>
              <a:ext uri="{FF2B5EF4-FFF2-40B4-BE49-F238E27FC236}">
                <a16:creationId xmlns:a16="http://schemas.microsoft.com/office/drawing/2014/main" id="{387ADC0C-5956-9B6D-0244-31736BA72790}"/>
              </a:ext>
            </a:extLst>
          </p:cNvPr>
          <p:cNvSpPr/>
          <p:nvPr/>
        </p:nvSpPr>
        <p:spPr>
          <a:xfrm>
            <a:off x="9537092" y="5345633"/>
            <a:ext cx="4222865" cy="2568599"/>
          </a:xfrm>
          <a:prstGeom prst="wedgeRectCallout">
            <a:avLst>
              <a:gd name="adj1" fmla="val -97890"/>
              <a:gd name="adj2" fmla="val -1159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000" dirty="0"/>
              <a:t>Πρέπει να υποβληθεί πρωτότυπα σε ένα από τα Σημεία Εξυπηρέτησης της ΥΔΕΠ ή ταχυδρομικώς</a:t>
            </a:r>
          </a:p>
        </p:txBody>
      </p:sp>
      <p:sp>
        <p:nvSpPr>
          <p:cNvPr id="7" name="TextBox 6">
            <a:extLst>
              <a:ext uri="{FF2B5EF4-FFF2-40B4-BE49-F238E27FC236}">
                <a16:creationId xmlns:a16="http://schemas.microsoft.com/office/drawing/2014/main" id="{623700EF-8B02-4E63-A473-952B3B3C7A2F}"/>
              </a:ext>
            </a:extLst>
          </p:cNvPr>
          <p:cNvSpPr txBox="1"/>
          <p:nvPr/>
        </p:nvSpPr>
        <p:spPr>
          <a:xfrm>
            <a:off x="14293727" y="2207403"/>
            <a:ext cx="9414171" cy="7355860"/>
          </a:xfrm>
          <a:prstGeom prst="rect">
            <a:avLst/>
          </a:prstGeom>
          <a:noFill/>
        </p:spPr>
        <p:txBody>
          <a:bodyPr wrap="square" rtlCol="0">
            <a:spAutoFit/>
          </a:bodyPr>
          <a:lstStyle/>
          <a:p>
            <a:pPr algn="ctr"/>
            <a:r>
              <a:rPr lang="el-GR" sz="3600" b="1" u="sng" dirty="0"/>
              <a:t>Για όλους τους Πάροχους:</a:t>
            </a:r>
          </a:p>
          <a:p>
            <a:endParaRPr lang="el-GR" sz="3600" dirty="0"/>
          </a:p>
          <a:p>
            <a:pPr marL="457200" indent="-457200">
              <a:buFont typeface="Wingdings" panose="05000000000000000000" pitchFamily="2" charset="2"/>
              <a:buChar char="Ø"/>
            </a:pPr>
            <a:r>
              <a:rPr lang="el-GR" sz="3600" dirty="0">
                <a:effectLst/>
                <a:latin typeface="Arial" panose="020B0604020202020204" pitchFamily="34" charset="0"/>
                <a:ea typeface="Times New Roman" panose="02020603050405020304" pitchFamily="18" charset="0"/>
                <a:cs typeface="Arial" panose="020B0604020202020204" pitchFamily="34" charset="0"/>
              </a:rPr>
              <a:t>Αναγκαίο </a:t>
            </a:r>
            <a:r>
              <a:rPr lang="el-GR" sz="3600" dirty="0">
                <a:latin typeface="Arial" panose="020B0604020202020204" pitchFamily="34" charset="0"/>
                <a:ea typeface="Times New Roman" panose="02020603050405020304" pitchFamily="18" charset="0"/>
                <a:cs typeface="Arial" panose="020B0604020202020204" pitchFamily="34" charset="0"/>
              </a:rPr>
              <a:t>να προσκομιστεί η </a:t>
            </a:r>
            <a:r>
              <a:rPr lang="el-GR" sz="3600" b="1" dirty="0">
                <a:latin typeface="Arial" panose="020B0604020202020204" pitchFamily="34" charset="0"/>
                <a:ea typeface="Times New Roman" panose="02020603050405020304" pitchFamily="18" charset="0"/>
                <a:cs typeface="Arial" panose="020B0604020202020204" pitchFamily="34" charset="0"/>
              </a:rPr>
              <a:t>Σύμβαση</a:t>
            </a:r>
            <a:r>
              <a:rPr lang="el-GR" sz="3600" dirty="0">
                <a:latin typeface="Arial" panose="020B0604020202020204" pitchFamily="34" charset="0"/>
                <a:ea typeface="Times New Roman" panose="02020603050405020304" pitchFamily="18" charset="0"/>
                <a:cs typeface="Arial" panose="020B0604020202020204" pitchFamily="34" charset="0"/>
              </a:rPr>
              <a:t> 2024-2025 </a:t>
            </a:r>
          </a:p>
          <a:p>
            <a:endParaRPr lang="el-GR" sz="2000" dirty="0">
              <a:latin typeface="Arial" panose="020B0604020202020204" pitchFamily="34" charset="0"/>
              <a:ea typeface="Times New Roman" panose="02020603050405020304" pitchFamily="18" charset="0"/>
              <a:cs typeface="Arial" panose="020B0604020202020204" pitchFamily="34" charset="0"/>
            </a:endParaRPr>
          </a:p>
          <a:p>
            <a:r>
              <a:rPr lang="el-GR" sz="3600" dirty="0">
                <a:latin typeface="Arial" panose="020B0604020202020204" pitchFamily="34" charset="0"/>
                <a:cs typeface="Arial" panose="020B0604020202020204" pitchFamily="34" charset="0"/>
                <a:sym typeface="Wingdings 2" panose="05020102010507070707" pitchFamily="18" charset="2"/>
              </a:rPr>
              <a:t>		 </a:t>
            </a:r>
            <a:r>
              <a:rPr lang="el-GR" sz="3600" dirty="0">
                <a:effectLst/>
                <a:latin typeface="Arial" panose="020B0604020202020204" pitchFamily="34" charset="0"/>
                <a:ea typeface="Times New Roman" panose="02020603050405020304" pitchFamily="18" charset="0"/>
                <a:cs typeface="Arial" panose="020B0604020202020204" pitchFamily="34" charset="0"/>
              </a:rPr>
              <a:t>υπογεγραμμένη και </a:t>
            </a:r>
          </a:p>
          <a:p>
            <a:r>
              <a:rPr lang="el-GR" sz="3600" dirty="0">
                <a:latin typeface="Arial" panose="020B0604020202020204" pitchFamily="34" charset="0"/>
                <a:cs typeface="Arial" panose="020B0604020202020204" pitchFamily="34" charset="0"/>
                <a:sym typeface="Wingdings 2" panose="05020102010507070707" pitchFamily="18" charset="2"/>
              </a:rPr>
              <a:t>		 </a:t>
            </a:r>
            <a:r>
              <a:rPr lang="el-GR" sz="3600" dirty="0">
                <a:effectLst/>
                <a:latin typeface="Arial" panose="020B0604020202020204" pitchFamily="34" charset="0"/>
                <a:ea typeface="Times New Roman" panose="02020603050405020304" pitchFamily="18" charset="0"/>
                <a:cs typeface="Arial" panose="020B0604020202020204" pitchFamily="34" charset="0"/>
              </a:rPr>
              <a:t>σφραγισμένη (όπου εφαρμόζεται)</a:t>
            </a:r>
          </a:p>
          <a:p>
            <a:endParaRPr lang="en-US" sz="3600" dirty="0"/>
          </a:p>
          <a:p>
            <a:pPr marL="457200" indent="-457200">
              <a:buFont typeface="Wingdings" panose="05000000000000000000" pitchFamily="2" charset="2"/>
              <a:buChar char="Ø"/>
            </a:pPr>
            <a:r>
              <a:rPr lang="el-GR" sz="3600" dirty="0">
                <a:latin typeface="Arial" panose="020B0604020202020204" pitchFamily="34" charset="0"/>
                <a:cs typeface="Arial" panose="020B0604020202020204" pitchFamily="34" charset="0"/>
              </a:rPr>
              <a:t>Να προσκομισθούν</a:t>
            </a:r>
          </a:p>
          <a:p>
            <a:endParaRPr lang="el-GR" sz="2000" dirty="0">
              <a:latin typeface="Arial" panose="020B0604020202020204" pitchFamily="34" charset="0"/>
              <a:cs typeface="Arial" panose="020B0604020202020204" pitchFamily="34" charset="0"/>
            </a:endParaRPr>
          </a:p>
          <a:p>
            <a:r>
              <a:rPr lang="el-GR" sz="3600" dirty="0">
                <a:latin typeface="Arial" panose="020B0604020202020204" pitchFamily="34" charset="0"/>
                <a:cs typeface="Arial" panose="020B0604020202020204" pitchFamily="34" charset="0"/>
                <a:sym typeface="Wingdings 2" panose="05020102010507070707" pitchFamily="18" charset="2"/>
              </a:rPr>
              <a:t>			</a:t>
            </a:r>
            <a:r>
              <a:rPr lang="el-GR" sz="3600" dirty="0">
                <a:latin typeface="Arial" panose="020B0604020202020204" pitchFamily="34" charset="0"/>
                <a:cs typeface="Arial" panose="020B0604020202020204" pitchFamily="34" charset="0"/>
              </a:rPr>
              <a:t>τιμοκατάλογοι</a:t>
            </a:r>
          </a:p>
          <a:p>
            <a:r>
              <a:rPr lang="el-GR" sz="3600" dirty="0">
                <a:latin typeface="Arial" panose="020B0604020202020204" pitchFamily="34" charset="0"/>
                <a:cs typeface="Arial" panose="020B0604020202020204" pitchFamily="34" charset="0"/>
                <a:sym typeface="Wingdings 2" panose="05020102010507070707" pitchFamily="18" charset="2"/>
              </a:rPr>
              <a:t>		 </a:t>
            </a:r>
            <a:r>
              <a:rPr lang="el-GR" sz="3600" dirty="0">
                <a:latin typeface="Arial" panose="020B0604020202020204" pitchFamily="34" charset="0"/>
                <a:cs typeface="Arial" panose="020B0604020202020204" pitchFamily="34" charset="0"/>
              </a:rPr>
              <a:t>ΙΒΑΝ </a:t>
            </a:r>
          </a:p>
          <a:p>
            <a:r>
              <a:rPr lang="el-GR" sz="3600" dirty="0">
                <a:latin typeface="Arial" panose="020B0604020202020204" pitchFamily="34" charset="0"/>
                <a:cs typeface="Arial" panose="020B0604020202020204" pitchFamily="34" charset="0"/>
                <a:sym typeface="Wingdings 2" panose="05020102010507070707" pitchFamily="18" charset="2"/>
              </a:rPr>
              <a:t>		 </a:t>
            </a:r>
            <a:r>
              <a:rPr lang="el-GR" sz="3600" dirty="0">
                <a:latin typeface="Arial" panose="020B0604020202020204" pitchFamily="34" charset="0"/>
                <a:cs typeface="Arial" panose="020B0604020202020204" pitchFamily="34" charset="0"/>
              </a:rPr>
              <a:t>πιστοποιητικό εγγραφής ΥΚΕ / ΥΠΑΝ </a:t>
            </a:r>
          </a:p>
          <a:p>
            <a:endParaRPr lang="el-GR"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795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hank you"/>
          <p:cNvSpPr txBox="1"/>
          <p:nvPr/>
        </p:nvSpPr>
        <p:spPr>
          <a:xfrm>
            <a:off x="1049539" y="3934688"/>
            <a:ext cx="21630925" cy="1209265"/>
          </a:xfrm>
          <a:prstGeom prst="rect">
            <a:avLst/>
          </a:prstGeom>
          <a:ln w="12700">
            <a:miter lim="400000"/>
          </a:ln>
        </p:spPr>
        <p:txBody>
          <a:bodyPr wrap="square" lIns="50780" tIns="50780" rIns="50780" bIns="50780">
            <a:spAutoFit/>
          </a:bodyPr>
          <a:lstStyle>
            <a:lvl1pPr algn="l" defTabSz="457200">
              <a:lnSpc>
                <a:spcPct val="120000"/>
              </a:lnSpc>
              <a:defRPr sz="8500" b="0" i="1">
                <a:solidFill>
                  <a:srgbClr val="5E5E5E"/>
                </a:solidFill>
                <a:latin typeface="Arial" panose="020B0604020202020204"/>
                <a:ea typeface="Arial" panose="020B0604020202020204"/>
                <a:cs typeface="Arial" panose="020B0604020202020204"/>
                <a:sym typeface="Arial" panose="020B0604020202020204"/>
              </a:defRPr>
            </a:lvl1pPr>
          </a:lstStyle>
          <a:p>
            <a:r>
              <a:rPr lang="el-GR" sz="6600" dirty="0">
                <a:solidFill>
                  <a:schemeClr val="tx1">
                    <a:lumMod val="65000"/>
                    <a:lumOff val="35000"/>
                  </a:schemeClr>
                </a:solidFill>
              </a:rPr>
              <a:t>Σας ευχαριστούμε!</a:t>
            </a:r>
          </a:p>
        </p:txBody>
      </p:sp>
      <p:sp>
        <p:nvSpPr>
          <p:cNvPr id="10" name="ΚΥΠΡΙΑΚΗ ΔΗΜΟΚΡΑΤΙΑ / ΠΝΕΥΜΑΤΙΚΑ ΔΙΚΑΙΩΜΑΤΑ 2020">
            <a:extLst>
              <a:ext uri="{FF2B5EF4-FFF2-40B4-BE49-F238E27FC236}">
                <a16:creationId xmlns:a16="http://schemas.microsoft.com/office/drawing/2014/main" id="{F1AA64A2-04F1-5837-082F-71F881C03265}"/>
              </a:ext>
            </a:extLst>
          </p:cNvPr>
          <p:cNvSpPr txBox="1"/>
          <p:nvPr/>
        </p:nvSpPr>
        <p:spPr>
          <a:xfrm>
            <a:off x="1049539" y="13234672"/>
            <a:ext cx="4013494"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r>
              <a:rPr sz="1000" dirty="0">
                <a:solidFill>
                  <a:schemeClr val="tx1">
                    <a:lumMod val="95000"/>
                    <a:lumOff val="5000"/>
                  </a:schemeClr>
                </a:solidFill>
              </a:rPr>
              <a:t>ΚΥΠΡΙΑΚΗ ΔΗΜΟΚΡΑΤΙΑ / ΠΝΕΥΜΑΤΙΚΑ ΔΙΚΑΙΩΜΑΤΑ 20</a:t>
            </a:r>
            <a:r>
              <a:rPr lang="en-US" sz="1000" dirty="0">
                <a:solidFill>
                  <a:schemeClr val="tx1">
                    <a:lumMod val="95000"/>
                    <a:lumOff val="5000"/>
                  </a:schemeClr>
                </a:solidFill>
              </a:rPr>
              <a:t>22</a:t>
            </a:r>
            <a:endParaRPr sz="1000" dirty="0">
              <a:solidFill>
                <a:schemeClr val="tx1">
                  <a:lumMod val="95000"/>
                  <a:lumOff val="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orem ipsum dolor sit amet consectetur adipiscing…">
            <a:extLst>
              <a:ext uri="{FF2B5EF4-FFF2-40B4-BE49-F238E27FC236}">
                <a16:creationId xmlns:a16="http://schemas.microsoft.com/office/drawing/2014/main" id="{A458E317-3E6F-4938-9C3E-D19DFA6D4953}"/>
              </a:ext>
            </a:extLst>
          </p:cNvPr>
          <p:cNvSpPr txBox="1"/>
          <p:nvPr/>
        </p:nvSpPr>
        <p:spPr>
          <a:xfrm>
            <a:off x="875883" y="3249380"/>
            <a:ext cx="8858052" cy="5879390"/>
          </a:xfrm>
          <a:prstGeom prst="rect">
            <a:avLst/>
          </a:prstGeom>
          <a:ln w="12700">
            <a:miter lim="400000"/>
          </a:ln>
        </p:spPr>
        <p:txBody>
          <a:bodyPr wrap="square" lIns="50780" tIns="50780" rIns="50780" bIns="50780">
            <a:spAutoFit/>
          </a:bodyPr>
          <a:lstStyle/>
          <a:p>
            <a:pPr marL="571500" indent="-571500" defTabSz="821202">
              <a:lnSpc>
                <a:spcPct val="160000"/>
              </a:lnSpc>
              <a:buClr>
                <a:srgbClr val="2F7687"/>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998" dirty="0"/>
              <a:t>Παροχή ίσων ευκαιριών στα παιδιά προσχολικής ηλικίας</a:t>
            </a:r>
          </a:p>
          <a:p>
            <a:pPr marL="571500" indent="-571500" defTabSz="821202">
              <a:lnSpc>
                <a:spcPct val="160000"/>
              </a:lnSpc>
              <a:buClr>
                <a:srgbClr val="2F7687"/>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998" dirty="0"/>
              <a:t>Ενίσχυση και στήριξη</a:t>
            </a:r>
            <a:endParaRPr lang="en-US" sz="3998" dirty="0"/>
          </a:p>
          <a:p>
            <a:pPr defTabSz="821202">
              <a:lnSpc>
                <a:spcPct val="160000"/>
              </a:lnSpc>
              <a:buClr>
                <a:srgbClr val="2F7687"/>
              </a:buClr>
              <a:buSzPct val="120000"/>
              <a:defRPr sz="4000" b="0" i="1">
                <a:solidFill>
                  <a:srgbClr val="5E5E5E"/>
                </a:solidFill>
                <a:latin typeface="Arial"/>
                <a:ea typeface="Arial"/>
                <a:cs typeface="Arial"/>
                <a:sym typeface="Arial"/>
              </a:defRPr>
            </a:pPr>
            <a:r>
              <a:rPr lang="en-US" sz="3998" dirty="0"/>
              <a:t>    </a:t>
            </a:r>
            <a:r>
              <a:rPr lang="el-GR" sz="3998" dirty="0"/>
              <a:t>των οικογενειών με παιδιά</a:t>
            </a:r>
          </a:p>
          <a:p>
            <a:pPr marL="571500" indent="-571500" defTabSz="821202">
              <a:lnSpc>
                <a:spcPct val="160000"/>
              </a:lnSpc>
              <a:buClr>
                <a:srgbClr val="2F7687"/>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998" dirty="0"/>
              <a:t>Συμφιλίωση της οικογενειακής</a:t>
            </a:r>
            <a:r>
              <a:rPr lang="en-US" sz="3998" dirty="0"/>
              <a:t/>
            </a:r>
            <a:br>
              <a:rPr lang="en-US" sz="3998" dirty="0"/>
            </a:br>
            <a:r>
              <a:rPr lang="el-GR" sz="3998" dirty="0"/>
              <a:t>με την επαγγελματική ζωή </a:t>
            </a:r>
          </a:p>
        </p:txBody>
      </p:sp>
      <p:sp>
        <p:nvSpPr>
          <p:cNvPr id="10" name="THE TITLE IS HERE">
            <a:extLst>
              <a:ext uri="{FF2B5EF4-FFF2-40B4-BE49-F238E27FC236}">
                <a16:creationId xmlns:a16="http://schemas.microsoft.com/office/drawing/2014/main" id="{49120608-F737-D613-6A66-CE897429EAFF}"/>
              </a:ext>
            </a:extLst>
          </p:cNvPr>
          <p:cNvSpPr txBox="1"/>
          <p:nvPr/>
        </p:nvSpPr>
        <p:spPr>
          <a:xfrm>
            <a:off x="1270000" y="1586496"/>
            <a:ext cx="20320000"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7200" b="1" i="0" u="none" strike="noStrike" kern="0" cap="all" spc="0" normalizeH="0" baseline="0" noProof="0" dirty="0">
                <a:ln>
                  <a:noFill/>
                </a:ln>
                <a:solidFill>
                  <a:srgbClr val="5E5E5E"/>
                </a:solidFill>
                <a:effectLst/>
                <a:uLnTx/>
                <a:uFillTx/>
                <a:latin typeface="Arial"/>
                <a:cs typeface="Arial"/>
                <a:sym typeface="Arial"/>
              </a:rPr>
              <a:t>Σκοπ</a:t>
            </a:r>
            <a:r>
              <a:rPr kumimoji="0" lang="en-US" sz="7200" b="1" i="0" u="none" strike="noStrike" kern="0" cap="all" spc="0" normalizeH="0" baseline="0" noProof="0" dirty="0">
                <a:ln>
                  <a:noFill/>
                </a:ln>
                <a:solidFill>
                  <a:srgbClr val="5E5E5E"/>
                </a:solidFill>
                <a:effectLst/>
                <a:uLnTx/>
                <a:uFillTx/>
                <a:latin typeface="Arial"/>
                <a:cs typeface="Arial"/>
                <a:sym typeface="Arial"/>
              </a:rPr>
              <a:t>O</a:t>
            </a:r>
            <a:r>
              <a:rPr kumimoji="0" lang="el-GR" sz="7200" b="1" i="0" u="none" strike="noStrike" kern="0" cap="all" spc="0" normalizeH="0" baseline="0" noProof="0" dirty="0">
                <a:ln>
                  <a:noFill/>
                </a:ln>
                <a:solidFill>
                  <a:srgbClr val="5E5E5E"/>
                </a:solidFill>
                <a:effectLst/>
                <a:uLnTx/>
                <a:uFillTx/>
                <a:latin typeface="Arial"/>
                <a:cs typeface="Arial"/>
                <a:sym typeface="Arial"/>
              </a:rPr>
              <a:t>ς</a:t>
            </a:r>
          </a:p>
        </p:txBody>
      </p:sp>
      <p:sp>
        <p:nvSpPr>
          <p:cNvPr id="11" name="Subtitle here">
            <a:extLst>
              <a:ext uri="{FF2B5EF4-FFF2-40B4-BE49-F238E27FC236}">
                <a16:creationId xmlns:a16="http://schemas.microsoft.com/office/drawing/2014/main" id="{7C8491E7-51BA-ED7D-AFD4-2888CEF02330}"/>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5000" b="0" i="1" u="none" strike="noStrike" kern="0" cap="none" spc="150" normalizeH="0" baseline="0" noProof="0" dirty="0">
                <a:ln>
                  <a:noFill/>
                </a:ln>
                <a:solidFill>
                  <a:srgbClr val="307687"/>
                </a:solidFill>
                <a:effectLst/>
                <a:uLnTx/>
                <a:uFillTx/>
                <a:latin typeface="Arial"/>
                <a:cs typeface="Arial"/>
                <a:sym typeface="Arial"/>
              </a:rPr>
              <a:t>Σκοπός και Οφέλη</a:t>
            </a:r>
          </a:p>
        </p:txBody>
      </p:sp>
      <p:pic>
        <p:nvPicPr>
          <p:cNvPr id="3" name="Picture 2" descr="A picture containing person, indoor, bedroom&#10;&#10;Description automatically generated">
            <a:extLst>
              <a:ext uri="{FF2B5EF4-FFF2-40B4-BE49-F238E27FC236}">
                <a16:creationId xmlns:a16="http://schemas.microsoft.com/office/drawing/2014/main" id="{212DB367-F491-6E9C-82F7-812239784C2F}"/>
              </a:ext>
            </a:extLst>
          </p:cNvPr>
          <p:cNvPicPr>
            <a:picLocks noChangeAspect="1"/>
          </p:cNvPicPr>
          <p:nvPr/>
        </p:nvPicPr>
        <p:blipFill rotWithShape="1">
          <a:blip r:embed="rId3">
            <a:extLst>
              <a:ext uri="{28A0092B-C50C-407E-A947-70E740481C1C}">
                <a14:useLocalDpi xmlns:a14="http://schemas.microsoft.com/office/drawing/2010/main" val="0"/>
              </a:ext>
            </a:extLst>
          </a:blip>
          <a:srcRect l="3883" r="16093"/>
          <a:stretch/>
        </p:blipFill>
        <p:spPr>
          <a:xfrm>
            <a:off x="10864533" y="0"/>
            <a:ext cx="13519467" cy="11277788"/>
          </a:xfrm>
          <a:prstGeom prst="rect">
            <a:avLst/>
          </a:prstGeom>
        </p:spPr>
      </p:pic>
    </p:spTree>
    <p:extLst>
      <p:ext uri="{BB962C8B-B14F-4D97-AF65-F5344CB8AC3E}">
        <p14:creationId xmlns:p14="http://schemas.microsoft.com/office/powerpoint/2010/main" val="975402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Line">
            <a:extLst>
              <a:ext uri="{FF2B5EF4-FFF2-40B4-BE49-F238E27FC236}">
                <a16:creationId xmlns:a16="http://schemas.microsoft.com/office/drawing/2014/main" id="{CE6488D3-6A69-472D-98AF-936D89EF6D5B}"/>
              </a:ext>
            </a:extLst>
          </p:cNvPr>
          <p:cNvSpPr/>
          <p:nvPr/>
        </p:nvSpPr>
        <p:spPr>
          <a:xfrm flipV="1">
            <a:off x="1971627" y="5109910"/>
            <a:ext cx="8374056"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0" name="Line">
            <a:extLst>
              <a:ext uri="{FF2B5EF4-FFF2-40B4-BE49-F238E27FC236}">
                <a16:creationId xmlns:a16="http://schemas.microsoft.com/office/drawing/2014/main" id="{D9E53EE5-8098-42D9-8D36-1F6231EC075F}"/>
              </a:ext>
            </a:extLst>
          </p:cNvPr>
          <p:cNvSpPr/>
          <p:nvPr/>
        </p:nvSpPr>
        <p:spPr>
          <a:xfrm flipV="1">
            <a:off x="13606240" y="5031749"/>
            <a:ext cx="8374056"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1" name="Line">
            <a:extLst>
              <a:ext uri="{FF2B5EF4-FFF2-40B4-BE49-F238E27FC236}">
                <a16:creationId xmlns:a16="http://schemas.microsoft.com/office/drawing/2014/main" id="{B1154FB5-27AD-4662-B1B2-546FB078D264}"/>
              </a:ext>
            </a:extLst>
          </p:cNvPr>
          <p:cNvSpPr/>
          <p:nvPr/>
        </p:nvSpPr>
        <p:spPr>
          <a:xfrm flipV="1">
            <a:off x="1971627" y="9206984"/>
            <a:ext cx="8374056"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2"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19E5AE24-FE98-4236-B8D1-24C9DEC31ED7}"/>
              </a:ext>
            </a:extLst>
          </p:cNvPr>
          <p:cNvSpPr txBox="1"/>
          <p:nvPr/>
        </p:nvSpPr>
        <p:spPr>
          <a:xfrm>
            <a:off x="13606240" y="5139134"/>
            <a:ext cx="8806133" cy="1956498"/>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dirty="0">
                <a:solidFill>
                  <a:srgbClr val="5E5E5E"/>
                </a:solidFill>
              </a:rPr>
              <a:t>Ενίσχυση της </a:t>
            </a:r>
            <a:r>
              <a:rPr lang="el-GR" sz="3200" b="1" dirty="0">
                <a:solidFill>
                  <a:srgbClr val="5E5E5E"/>
                </a:solidFill>
              </a:rPr>
              <a:t>κοινωνικής δικαιοσύνης</a:t>
            </a:r>
            <a:endParaRPr lang="en-US" sz="3200" b="1" dirty="0">
              <a:solidFill>
                <a:srgbClr val="5E5E5E"/>
              </a:solidFill>
            </a:endParaRPr>
          </a:p>
          <a:p>
            <a:r>
              <a:rPr lang="el-GR" sz="3200" dirty="0">
                <a:solidFill>
                  <a:srgbClr val="5E5E5E"/>
                </a:solidFill>
              </a:rPr>
              <a:t>ως προς την πρόσβαση σε υπηρεσίες παιδικής φροντίδας και εκπαίδευσης για όλα τα παιδιά</a:t>
            </a:r>
          </a:p>
        </p:txBody>
      </p:sp>
      <p:sp>
        <p:nvSpPr>
          <p:cNvPr id="53"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37AFDC71-C3FE-41DC-BB24-55742FEF1CC5}"/>
              </a:ext>
            </a:extLst>
          </p:cNvPr>
          <p:cNvSpPr txBox="1"/>
          <p:nvPr/>
        </p:nvSpPr>
        <p:spPr>
          <a:xfrm>
            <a:off x="1971627" y="5139134"/>
            <a:ext cx="8806133" cy="1316322"/>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dirty="0">
                <a:solidFill>
                  <a:srgbClr val="5E5E5E"/>
                </a:solidFill>
              </a:rPr>
              <a:t>Πρόσβαση σε </a:t>
            </a:r>
            <a:r>
              <a:rPr lang="el-GR" sz="3200" b="1" dirty="0">
                <a:solidFill>
                  <a:srgbClr val="5E5E5E"/>
                </a:solidFill>
              </a:rPr>
              <a:t>προσιτές και ποιοτικές </a:t>
            </a:r>
            <a:r>
              <a:rPr lang="el-GR" sz="3200" dirty="0">
                <a:solidFill>
                  <a:srgbClr val="5E5E5E"/>
                </a:solidFill>
              </a:rPr>
              <a:t>υπηρεσίες παιδικής φροντίδας και εκπαίδευσης</a:t>
            </a:r>
          </a:p>
        </p:txBody>
      </p:sp>
      <p:sp>
        <p:nvSpPr>
          <p:cNvPr id="60" name="Line">
            <a:extLst>
              <a:ext uri="{FF2B5EF4-FFF2-40B4-BE49-F238E27FC236}">
                <a16:creationId xmlns:a16="http://schemas.microsoft.com/office/drawing/2014/main" id="{1F3E3BC1-C40D-4A01-B46E-20D6717B30EA}"/>
              </a:ext>
            </a:extLst>
          </p:cNvPr>
          <p:cNvSpPr/>
          <p:nvPr/>
        </p:nvSpPr>
        <p:spPr>
          <a:xfrm flipV="1">
            <a:off x="13606240" y="9202450"/>
            <a:ext cx="8374056"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2"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7EDE9771-01B3-47D0-A9E8-8DD84E056CDF}"/>
              </a:ext>
            </a:extLst>
          </p:cNvPr>
          <p:cNvSpPr txBox="1"/>
          <p:nvPr/>
        </p:nvSpPr>
        <p:spPr>
          <a:xfrm>
            <a:off x="13606240" y="9329747"/>
            <a:ext cx="8182608" cy="1956498"/>
          </a:xfrm>
          <a:prstGeom prst="rect">
            <a:avLst/>
          </a:prstGeom>
          <a:ln w="12700">
            <a:miter lim="400000"/>
          </a:ln>
        </p:spPr>
        <p:txBody>
          <a:bodyPr wrap="square" lIns="50800" tIns="50800" rIns="50800" bIns="50800" anchor="ctr">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b="1" dirty="0">
                <a:solidFill>
                  <a:srgbClr val="5E5E5E"/>
                </a:solidFill>
              </a:rPr>
              <a:t>Αύξηση ποσοστού παιδιών </a:t>
            </a:r>
            <a:r>
              <a:rPr lang="el-GR" sz="3200" dirty="0">
                <a:solidFill>
                  <a:srgbClr val="5E5E5E"/>
                </a:solidFill>
              </a:rPr>
              <a:t>που φοιτούν σε ποιοτικές δομές ημερήσιας φροντίδας</a:t>
            </a:r>
            <a:endParaRPr lang="en-US" sz="3200" dirty="0">
              <a:solidFill>
                <a:srgbClr val="5E5E5E"/>
              </a:solidFill>
            </a:endParaRPr>
          </a:p>
          <a:p>
            <a:r>
              <a:rPr lang="el-GR" sz="3200" dirty="0">
                <a:solidFill>
                  <a:srgbClr val="5E5E5E"/>
                </a:solidFill>
              </a:rPr>
              <a:t>και εκπαίδευσης</a:t>
            </a:r>
          </a:p>
        </p:txBody>
      </p:sp>
      <p:sp>
        <p:nvSpPr>
          <p:cNvPr id="71"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E2318332-F22A-42AE-A3F2-76EA04B01679}"/>
              </a:ext>
            </a:extLst>
          </p:cNvPr>
          <p:cNvSpPr txBox="1"/>
          <p:nvPr/>
        </p:nvSpPr>
        <p:spPr>
          <a:xfrm>
            <a:off x="1971627" y="9329747"/>
            <a:ext cx="8614867" cy="1316322"/>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dirty="0">
                <a:solidFill>
                  <a:srgbClr val="5E5E5E"/>
                </a:solidFill>
              </a:rPr>
              <a:t>Διασφάλιση </a:t>
            </a:r>
            <a:r>
              <a:rPr lang="el-GR" sz="3200" b="1" dirty="0">
                <a:solidFill>
                  <a:srgbClr val="5E5E5E"/>
                </a:solidFill>
              </a:rPr>
              <a:t>ικανοποιητικών επιπέδων προσχολικής φροντίδας και εκπαίδευσης</a:t>
            </a:r>
          </a:p>
        </p:txBody>
      </p:sp>
      <p:pic>
        <p:nvPicPr>
          <p:cNvPr id="5" name="Picture 4" descr="Icon&#10;&#10;Description automatically generated">
            <a:extLst>
              <a:ext uri="{FF2B5EF4-FFF2-40B4-BE49-F238E27FC236}">
                <a16:creationId xmlns:a16="http://schemas.microsoft.com/office/drawing/2014/main" id="{19976727-B6D5-4678-49E3-DD1EB0021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6240" y="7435925"/>
            <a:ext cx="1470453" cy="1590141"/>
          </a:xfrm>
          <a:prstGeom prst="rect">
            <a:avLst/>
          </a:prstGeom>
        </p:spPr>
      </p:pic>
      <p:pic>
        <p:nvPicPr>
          <p:cNvPr id="7" name="Picture 6" descr="Icon&#10;&#10;Description automatically generated">
            <a:extLst>
              <a:ext uri="{FF2B5EF4-FFF2-40B4-BE49-F238E27FC236}">
                <a16:creationId xmlns:a16="http://schemas.microsoft.com/office/drawing/2014/main" id="{16A497D8-6FF4-F4E1-86DB-A870BF493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27" y="3094427"/>
            <a:ext cx="1533938" cy="1840725"/>
          </a:xfrm>
          <a:prstGeom prst="rect">
            <a:avLst/>
          </a:prstGeom>
        </p:spPr>
      </p:pic>
      <p:pic>
        <p:nvPicPr>
          <p:cNvPr id="4" name="Picture 3" descr="Icon&#10;&#10;Description automatically generated">
            <a:extLst>
              <a:ext uri="{FF2B5EF4-FFF2-40B4-BE49-F238E27FC236}">
                <a16:creationId xmlns:a16="http://schemas.microsoft.com/office/drawing/2014/main" id="{C6DFC7AA-9EBD-95B9-40A4-B2847722F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627" y="7435925"/>
            <a:ext cx="1516610" cy="1590142"/>
          </a:xfrm>
          <a:prstGeom prst="rect">
            <a:avLst/>
          </a:prstGeom>
        </p:spPr>
      </p:pic>
      <p:pic>
        <p:nvPicPr>
          <p:cNvPr id="10" name="Picture 9" descr="Icon&#10;&#10;Description automatically generated">
            <a:extLst>
              <a:ext uri="{FF2B5EF4-FFF2-40B4-BE49-F238E27FC236}">
                <a16:creationId xmlns:a16="http://schemas.microsoft.com/office/drawing/2014/main" id="{070828A5-D0C3-D379-D711-1B3D4420E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06240" y="3032201"/>
            <a:ext cx="2037414" cy="1867630"/>
          </a:xfrm>
          <a:prstGeom prst="rect">
            <a:avLst/>
          </a:prstGeom>
        </p:spPr>
      </p:pic>
      <p:sp>
        <p:nvSpPr>
          <p:cNvPr id="23" name="THE TITLE IS HERE">
            <a:extLst>
              <a:ext uri="{FF2B5EF4-FFF2-40B4-BE49-F238E27FC236}">
                <a16:creationId xmlns:a16="http://schemas.microsoft.com/office/drawing/2014/main" id="{31D3E720-E8B9-4CBD-ECF5-E29552BD1D74}"/>
              </a:ext>
            </a:extLst>
          </p:cNvPr>
          <p:cNvSpPr txBox="1"/>
          <p:nvPr/>
        </p:nvSpPr>
        <p:spPr>
          <a:xfrm>
            <a:off x="1270000" y="1586496"/>
            <a:ext cx="20320000"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7200" b="1" i="0" u="none" strike="noStrike" kern="0" cap="all" spc="0" normalizeH="0" baseline="0" noProof="0" dirty="0">
                <a:ln>
                  <a:noFill/>
                </a:ln>
                <a:solidFill>
                  <a:srgbClr val="5E5E5E"/>
                </a:solidFill>
                <a:effectLst/>
                <a:uLnTx/>
                <a:uFillTx/>
                <a:latin typeface="Arial"/>
                <a:cs typeface="Arial"/>
                <a:sym typeface="Arial"/>
              </a:rPr>
              <a:t>Οφ</a:t>
            </a:r>
            <a:r>
              <a:rPr kumimoji="0" lang="en-US" sz="7200" b="1" i="0" u="none" strike="noStrike" kern="0" cap="all" spc="0" normalizeH="0" baseline="0" noProof="0" dirty="0">
                <a:ln>
                  <a:noFill/>
                </a:ln>
                <a:solidFill>
                  <a:srgbClr val="5E5E5E"/>
                </a:solidFill>
                <a:effectLst/>
                <a:uLnTx/>
                <a:uFillTx/>
                <a:latin typeface="Arial"/>
                <a:cs typeface="Arial"/>
                <a:sym typeface="Arial"/>
              </a:rPr>
              <a:t>E</a:t>
            </a:r>
            <a:r>
              <a:rPr kumimoji="0" lang="el-GR" sz="7200" b="1" i="0" u="none" strike="noStrike" kern="0" cap="all" spc="0" normalizeH="0" baseline="0" noProof="0" dirty="0">
                <a:ln>
                  <a:noFill/>
                </a:ln>
                <a:solidFill>
                  <a:srgbClr val="5E5E5E"/>
                </a:solidFill>
                <a:effectLst/>
                <a:uLnTx/>
                <a:uFillTx/>
                <a:latin typeface="Arial"/>
                <a:cs typeface="Arial"/>
                <a:sym typeface="Arial"/>
              </a:rPr>
              <a:t>λη Σχεδ</a:t>
            </a:r>
            <a:r>
              <a:rPr kumimoji="0" lang="en-US" sz="7200" b="1" i="0" u="none" strike="noStrike" kern="0" cap="all" spc="0" normalizeH="0" baseline="0" noProof="0" dirty="0">
                <a:ln>
                  <a:noFill/>
                </a:ln>
                <a:solidFill>
                  <a:srgbClr val="5E5E5E"/>
                </a:solidFill>
                <a:effectLst/>
                <a:uLnTx/>
                <a:uFillTx/>
                <a:latin typeface="Arial"/>
                <a:cs typeface="Arial"/>
                <a:sym typeface="Arial"/>
              </a:rPr>
              <a:t>I</a:t>
            </a:r>
            <a:r>
              <a:rPr kumimoji="0" lang="el-GR" sz="7200" b="1" i="0" u="none" strike="noStrike" kern="0" cap="all" spc="0" normalizeH="0" baseline="0" noProof="0" dirty="0">
                <a:ln>
                  <a:noFill/>
                </a:ln>
                <a:solidFill>
                  <a:srgbClr val="5E5E5E"/>
                </a:solidFill>
                <a:effectLst/>
                <a:uLnTx/>
                <a:uFillTx/>
                <a:latin typeface="Arial"/>
                <a:cs typeface="Arial"/>
                <a:sym typeface="Arial"/>
              </a:rPr>
              <a:t>ου για τα παιδι</a:t>
            </a:r>
            <a:r>
              <a:rPr kumimoji="0" lang="en-US" sz="7200" b="1" i="0" u="none" strike="noStrike" kern="0" cap="all" spc="0" normalizeH="0" baseline="0" noProof="0" dirty="0">
                <a:ln>
                  <a:noFill/>
                </a:ln>
                <a:solidFill>
                  <a:srgbClr val="5E5E5E"/>
                </a:solidFill>
                <a:effectLst/>
                <a:uLnTx/>
                <a:uFillTx/>
                <a:latin typeface="Arial"/>
                <a:cs typeface="Arial"/>
                <a:sym typeface="Arial"/>
              </a:rPr>
              <a:t>A</a:t>
            </a:r>
            <a:endParaRPr kumimoji="0" lang="el-GR" sz="7200" b="1" i="0" u="none" strike="noStrike" kern="0" cap="all" spc="0" normalizeH="0" baseline="0" noProof="0" dirty="0">
              <a:ln>
                <a:noFill/>
              </a:ln>
              <a:solidFill>
                <a:srgbClr val="5E5E5E"/>
              </a:solidFill>
              <a:effectLst/>
              <a:uLnTx/>
              <a:uFillTx/>
              <a:latin typeface="Arial"/>
              <a:cs typeface="Arial"/>
              <a:sym typeface="Arial"/>
            </a:endParaRPr>
          </a:p>
        </p:txBody>
      </p:sp>
      <p:sp>
        <p:nvSpPr>
          <p:cNvPr id="24" name="Subtitle here">
            <a:extLst>
              <a:ext uri="{FF2B5EF4-FFF2-40B4-BE49-F238E27FC236}">
                <a16:creationId xmlns:a16="http://schemas.microsoft.com/office/drawing/2014/main" id="{60BDE435-5D46-FF39-CEC5-EB8152EF1FD2}"/>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5000" b="0" i="1" u="none" strike="noStrike" kern="0" cap="none" spc="150" normalizeH="0" baseline="0" noProof="0" dirty="0">
                <a:ln>
                  <a:noFill/>
                </a:ln>
                <a:solidFill>
                  <a:srgbClr val="307687"/>
                </a:solidFill>
                <a:effectLst/>
                <a:uLnTx/>
                <a:uFillTx/>
                <a:latin typeface="Arial"/>
                <a:cs typeface="Arial"/>
                <a:sym typeface="Arial"/>
              </a:rPr>
              <a:t>Σκοπός και Οφ</a:t>
            </a:r>
            <a:r>
              <a:rPr lang="el-GR" kern="0" dirty="0"/>
              <a:t>έ</a:t>
            </a:r>
            <a:r>
              <a:rPr kumimoji="0" lang="el-GR" sz="5000" b="0" i="1" u="none" strike="noStrike" kern="0" cap="none" spc="150" normalizeH="0" baseline="0" noProof="0" dirty="0">
                <a:ln>
                  <a:noFill/>
                </a:ln>
                <a:solidFill>
                  <a:srgbClr val="307687"/>
                </a:solidFill>
                <a:effectLst/>
                <a:uLnTx/>
                <a:uFillTx/>
                <a:latin typeface="Arial"/>
                <a:cs typeface="Arial"/>
                <a:sym typeface="Arial"/>
              </a:rPr>
              <a:t>λη</a:t>
            </a:r>
          </a:p>
        </p:txBody>
      </p:sp>
    </p:spTree>
    <p:extLst>
      <p:ext uri="{BB962C8B-B14F-4D97-AF65-F5344CB8AC3E}">
        <p14:creationId xmlns:p14="http://schemas.microsoft.com/office/powerpoint/2010/main" val="939687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19E5AE24-FE98-4236-B8D1-24C9DEC31ED7}"/>
              </a:ext>
            </a:extLst>
          </p:cNvPr>
          <p:cNvSpPr txBox="1"/>
          <p:nvPr/>
        </p:nvSpPr>
        <p:spPr>
          <a:xfrm>
            <a:off x="8737463" y="6973917"/>
            <a:ext cx="6567093" cy="1956498"/>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dirty="0">
                <a:solidFill>
                  <a:srgbClr val="5E5E5E"/>
                </a:solidFill>
              </a:rPr>
              <a:t>Μείωση του </a:t>
            </a:r>
            <a:r>
              <a:rPr lang="el-GR" sz="3200" b="1" dirty="0">
                <a:solidFill>
                  <a:srgbClr val="5E5E5E"/>
                </a:solidFill>
              </a:rPr>
              <a:t>κινδύνου φτώχειας και κοινωνικού αποκλεισμού </a:t>
            </a:r>
            <a:r>
              <a:rPr lang="el-GR" sz="3200" dirty="0">
                <a:solidFill>
                  <a:srgbClr val="5E5E5E"/>
                </a:solidFill>
              </a:rPr>
              <a:t>και ειδικότερα της παιδικής φτώχειας</a:t>
            </a:r>
          </a:p>
        </p:txBody>
      </p:sp>
      <p:sp>
        <p:nvSpPr>
          <p:cNvPr id="53"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37AFDC71-C3FE-41DC-BB24-55742FEF1CC5}"/>
              </a:ext>
            </a:extLst>
          </p:cNvPr>
          <p:cNvSpPr txBox="1"/>
          <p:nvPr/>
        </p:nvSpPr>
        <p:spPr>
          <a:xfrm>
            <a:off x="1270000" y="6973917"/>
            <a:ext cx="7538133" cy="1316322"/>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dirty="0">
                <a:solidFill>
                  <a:srgbClr val="5E5E5E"/>
                </a:solidFill>
              </a:rPr>
              <a:t>Υποστήριξη </a:t>
            </a:r>
            <a:r>
              <a:rPr lang="el-GR" sz="3200" b="1" dirty="0">
                <a:solidFill>
                  <a:srgbClr val="5E5E5E"/>
                </a:solidFill>
              </a:rPr>
              <a:t>δημογραφικής</a:t>
            </a:r>
          </a:p>
          <a:p>
            <a:r>
              <a:rPr lang="el-GR" sz="3200" b="1" dirty="0">
                <a:solidFill>
                  <a:srgbClr val="5E5E5E"/>
                </a:solidFill>
              </a:rPr>
              <a:t>πολιτικής </a:t>
            </a:r>
            <a:r>
              <a:rPr lang="el-GR" sz="3200" dirty="0">
                <a:solidFill>
                  <a:srgbClr val="5E5E5E"/>
                </a:solidFill>
              </a:rPr>
              <a:t>του κράτους</a:t>
            </a:r>
          </a:p>
        </p:txBody>
      </p:sp>
      <p:sp>
        <p:nvSpPr>
          <p:cNvPr id="71"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E2318332-F22A-42AE-A3F2-76EA04B01679}"/>
              </a:ext>
            </a:extLst>
          </p:cNvPr>
          <p:cNvSpPr txBox="1"/>
          <p:nvPr/>
        </p:nvSpPr>
        <p:spPr>
          <a:xfrm>
            <a:off x="16391937" y="6973917"/>
            <a:ext cx="6149085" cy="3236848"/>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dirty="0">
                <a:solidFill>
                  <a:srgbClr val="5E5E5E"/>
                </a:solidFill>
              </a:rPr>
              <a:t>Διάρρηξη του δια-γενεαλογικού κύκλου της φτώχειας και του κοινωνικού αποκλεισμού μέσω </a:t>
            </a:r>
            <a:r>
              <a:rPr lang="el-GR" sz="3200" b="1" dirty="0">
                <a:solidFill>
                  <a:srgbClr val="5E5E5E"/>
                </a:solidFill>
              </a:rPr>
              <a:t>έγκαιρων και σημαντικών επενδύσεων </a:t>
            </a:r>
            <a:r>
              <a:rPr lang="el-GR" sz="3200" dirty="0">
                <a:solidFill>
                  <a:srgbClr val="5E5E5E"/>
                </a:solidFill>
              </a:rPr>
              <a:t>στα παιδιά</a:t>
            </a:r>
          </a:p>
        </p:txBody>
      </p:sp>
      <p:pic>
        <p:nvPicPr>
          <p:cNvPr id="6" name="Picture 5" descr="A picture containing text&#10;&#10;Description automatically generated">
            <a:extLst>
              <a:ext uri="{FF2B5EF4-FFF2-40B4-BE49-F238E27FC236}">
                <a16:creationId xmlns:a16="http://schemas.microsoft.com/office/drawing/2014/main" id="{918C2E01-C683-7A6F-CA2A-7D7937828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1937" y="4780791"/>
            <a:ext cx="1914629" cy="1781933"/>
          </a:xfrm>
          <a:prstGeom prst="rect">
            <a:avLst/>
          </a:prstGeom>
        </p:spPr>
      </p:pic>
      <p:pic>
        <p:nvPicPr>
          <p:cNvPr id="9" name="Picture 8" descr="Icon&#10;&#10;Description automatically generated">
            <a:extLst>
              <a:ext uri="{FF2B5EF4-FFF2-40B4-BE49-F238E27FC236}">
                <a16:creationId xmlns:a16="http://schemas.microsoft.com/office/drawing/2014/main" id="{CFA5AB71-90B9-CFED-A7D7-9F1E443E8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0" y="4768913"/>
            <a:ext cx="1740572" cy="1774045"/>
          </a:xfrm>
          <a:prstGeom prst="rect">
            <a:avLst/>
          </a:prstGeom>
        </p:spPr>
      </p:pic>
      <p:pic>
        <p:nvPicPr>
          <p:cNvPr id="12" name="Picture 11" descr="Icon&#10;&#10;Description automatically generated">
            <a:extLst>
              <a:ext uri="{FF2B5EF4-FFF2-40B4-BE49-F238E27FC236}">
                <a16:creationId xmlns:a16="http://schemas.microsoft.com/office/drawing/2014/main" id="{8203081D-1088-ECB7-0598-63B4DD78E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7463" y="4953308"/>
            <a:ext cx="2004178" cy="1609416"/>
          </a:xfrm>
          <a:prstGeom prst="rect">
            <a:avLst/>
          </a:prstGeom>
        </p:spPr>
      </p:pic>
      <p:sp>
        <p:nvSpPr>
          <p:cNvPr id="17" name="THE TITLE IS HERE">
            <a:extLst>
              <a:ext uri="{FF2B5EF4-FFF2-40B4-BE49-F238E27FC236}">
                <a16:creationId xmlns:a16="http://schemas.microsoft.com/office/drawing/2014/main" id="{4335BDB5-C401-6060-D50A-27CEA488FEE8}"/>
              </a:ext>
            </a:extLst>
          </p:cNvPr>
          <p:cNvSpPr txBox="1"/>
          <p:nvPr/>
        </p:nvSpPr>
        <p:spPr>
          <a:xfrm>
            <a:off x="1270000" y="1586496"/>
            <a:ext cx="20320000"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7200" b="1" i="0" u="none" strike="noStrike" kern="0" cap="all" spc="0" normalizeH="0" baseline="0" noProof="0" dirty="0">
                <a:ln>
                  <a:noFill/>
                </a:ln>
                <a:solidFill>
                  <a:srgbClr val="5E5E5E"/>
                </a:solidFill>
                <a:effectLst/>
                <a:uLnTx/>
                <a:uFillTx/>
                <a:latin typeface="Arial"/>
                <a:cs typeface="Arial"/>
                <a:sym typeface="Arial"/>
              </a:rPr>
              <a:t>Οφ</a:t>
            </a:r>
            <a:r>
              <a:rPr kumimoji="0" lang="en-US" sz="7200" b="1" i="0" u="none" strike="noStrike" kern="0" cap="all" spc="0" normalizeH="0" baseline="0" noProof="0" dirty="0">
                <a:ln>
                  <a:noFill/>
                </a:ln>
                <a:solidFill>
                  <a:srgbClr val="5E5E5E"/>
                </a:solidFill>
                <a:effectLst/>
                <a:uLnTx/>
                <a:uFillTx/>
                <a:latin typeface="Arial"/>
                <a:cs typeface="Arial"/>
                <a:sym typeface="Arial"/>
              </a:rPr>
              <a:t>E</a:t>
            </a:r>
            <a:r>
              <a:rPr kumimoji="0" lang="el-GR" sz="7200" b="1" i="0" u="none" strike="noStrike" kern="0" cap="all" spc="0" normalizeH="0" baseline="0" noProof="0" dirty="0">
                <a:ln>
                  <a:noFill/>
                </a:ln>
                <a:solidFill>
                  <a:srgbClr val="5E5E5E"/>
                </a:solidFill>
                <a:effectLst/>
                <a:uLnTx/>
                <a:uFillTx/>
                <a:latin typeface="Arial"/>
                <a:cs typeface="Arial"/>
                <a:sym typeface="Arial"/>
              </a:rPr>
              <a:t>λη Σχεδ</a:t>
            </a:r>
            <a:r>
              <a:rPr kumimoji="0" lang="en-US" sz="7200" b="1" i="0" u="none" strike="noStrike" kern="0" cap="all" spc="0" normalizeH="0" baseline="0" noProof="0" dirty="0">
                <a:ln>
                  <a:noFill/>
                </a:ln>
                <a:solidFill>
                  <a:srgbClr val="5E5E5E"/>
                </a:solidFill>
                <a:effectLst/>
                <a:uLnTx/>
                <a:uFillTx/>
                <a:latin typeface="Arial"/>
                <a:cs typeface="Arial"/>
                <a:sym typeface="Arial"/>
              </a:rPr>
              <a:t>I</a:t>
            </a:r>
            <a:r>
              <a:rPr kumimoji="0" lang="el-GR" sz="7200" b="1" i="0" u="none" strike="noStrike" kern="0" cap="all" spc="0" normalizeH="0" baseline="0" noProof="0" dirty="0">
                <a:ln>
                  <a:noFill/>
                </a:ln>
                <a:solidFill>
                  <a:srgbClr val="5E5E5E"/>
                </a:solidFill>
                <a:effectLst/>
                <a:uLnTx/>
                <a:uFillTx/>
                <a:latin typeface="Arial"/>
                <a:cs typeface="Arial"/>
                <a:sym typeface="Arial"/>
              </a:rPr>
              <a:t>ου για τα παιδι</a:t>
            </a:r>
            <a:r>
              <a:rPr kumimoji="0" lang="en-US" sz="7200" b="1" i="0" u="none" strike="noStrike" kern="0" cap="all" spc="0" normalizeH="0" baseline="0" noProof="0" dirty="0">
                <a:ln>
                  <a:noFill/>
                </a:ln>
                <a:solidFill>
                  <a:srgbClr val="5E5E5E"/>
                </a:solidFill>
                <a:effectLst/>
                <a:uLnTx/>
                <a:uFillTx/>
                <a:latin typeface="Arial"/>
                <a:cs typeface="Arial"/>
                <a:sym typeface="Arial"/>
              </a:rPr>
              <a:t>A</a:t>
            </a:r>
            <a:endParaRPr kumimoji="0" lang="el-GR" sz="7200" b="1" i="0" u="none" strike="noStrike" kern="0" cap="all" spc="0" normalizeH="0" baseline="0" noProof="0" dirty="0">
              <a:ln>
                <a:noFill/>
              </a:ln>
              <a:solidFill>
                <a:srgbClr val="5E5E5E"/>
              </a:solidFill>
              <a:effectLst/>
              <a:uLnTx/>
              <a:uFillTx/>
              <a:latin typeface="Arial"/>
              <a:cs typeface="Arial"/>
              <a:sym typeface="Arial"/>
            </a:endParaRPr>
          </a:p>
        </p:txBody>
      </p:sp>
      <p:sp>
        <p:nvSpPr>
          <p:cNvPr id="18" name="Subtitle here">
            <a:extLst>
              <a:ext uri="{FF2B5EF4-FFF2-40B4-BE49-F238E27FC236}">
                <a16:creationId xmlns:a16="http://schemas.microsoft.com/office/drawing/2014/main" id="{E395F14A-E50A-4571-DB89-4F44C6ED92B1}"/>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5000" b="0" i="1" u="none" strike="noStrike" kern="0" cap="none" spc="150" normalizeH="0" baseline="0" noProof="0" dirty="0">
                <a:ln>
                  <a:noFill/>
                </a:ln>
                <a:solidFill>
                  <a:srgbClr val="307687"/>
                </a:solidFill>
                <a:effectLst/>
                <a:uLnTx/>
                <a:uFillTx/>
                <a:latin typeface="Arial"/>
                <a:cs typeface="Arial"/>
                <a:sym typeface="Arial"/>
              </a:rPr>
              <a:t>Σκοπός και Οφ</a:t>
            </a:r>
            <a:r>
              <a:rPr lang="el-GR" kern="0" dirty="0"/>
              <a:t>έ</a:t>
            </a:r>
            <a:r>
              <a:rPr kumimoji="0" lang="el-GR" sz="5000" b="0" i="1" u="none" strike="noStrike" kern="0" cap="none" spc="150" normalizeH="0" baseline="0" noProof="0" dirty="0">
                <a:ln>
                  <a:noFill/>
                </a:ln>
                <a:solidFill>
                  <a:srgbClr val="307687"/>
                </a:solidFill>
                <a:effectLst/>
                <a:uLnTx/>
                <a:uFillTx/>
                <a:latin typeface="Arial"/>
                <a:cs typeface="Arial"/>
                <a:sym typeface="Arial"/>
              </a:rPr>
              <a:t>λη</a:t>
            </a:r>
          </a:p>
        </p:txBody>
      </p:sp>
      <p:sp>
        <p:nvSpPr>
          <p:cNvPr id="19" name="Line">
            <a:extLst>
              <a:ext uri="{FF2B5EF4-FFF2-40B4-BE49-F238E27FC236}">
                <a16:creationId xmlns:a16="http://schemas.microsoft.com/office/drawing/2014/main" id="{E8E489DA-DFFF-6852-8C88-307BF5C26F59}"/>
              </a:ext>
            </a:extLst>
          </p:cNvPr>
          <p:cNvSpPr/>
          <p:nvPr/>
        </p:nvSpPr>
        <p:spPr>
          <a:xfrm>
            <a:off x="8737463" y="6868613"/>
            <a:ext cx="6410767" cy="40673"/>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0" name="Line">
            <a:extLst>
              <a:ext uri="{FF2B5EF4-FFF2-40B4-BE49-F238E27FC236}">
                <a16:creationId xmlns:a16="http://schemas.microsoft.com/office/drawing/2014/main" id="{9A8969D3-6757-1A71-C1F0-25F32521A765}"/>
              </a:ext>
            </a:extLst>
          </p:cNvPr>
          <p:cNvSpPr/>
          <p:nvPr/>
        </p:nvSpPr>
        <p:spPr>
          <a:xfrm>
            <a:off x="1270000" y="6824710"/>
            <a:ext cx="6410767" cy="40673"/>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1" name="Line">
            <a:extLst>
              <a:ext uri="{FF2B5EF4-FFF2-40B4-BE49-F238E27FC236}">
                <a16:creationId xmlns:a16="http://schemas.microsoft.com/office/drawing/2014/main" id="{F2EF5EA1-12A1-A607-2A03-8D36E863419C}"/>
              </a:ext>
            </a:extLst>
          </p:cNvPr>
          <p:cNvSpPr/>
          <p:nvPr/>
        </p:nvSpPr>
        <p:spPr>
          <a:xfrm>
            <a:off x="16348816" y="6888949"/>
            <a:ext cx="6410767" cy="40673"/>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8837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Line">
            <a:extLst>
              <a:ext uri="{FF2B5EF4-FFF2-40B4-BE49-F238E27FC236}">
                <a16:creationId xmlns:a16="http://schemas.microsoft.com/office/drawing/2014/main" id="{CE6488D3-6A69-472D-98AF-936D89EF6D5B}"/>
              </a:ext>
            </a:extLst>
          </p:cNvPr>
          <p:cNvSpPr/>
          <p:nvPr/>
        </p:nvSpPr>
        <p:spPr>
          <a:xfrm flipV="1">
            <a:off x="1020597" y="4956339"/>
            <a:ext cx="6572021"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0" name="Line">
            <a:extLst>
              <a:ext uri="{FF2B5EF4-FFF2-40B4-BE49-F238E27FC236}">
                <a16:creationId xmlns:a16="http://schemas.microsoft.com/office/drawing/2014/main" id="{D9E53EE5-8098-42D9-8D36-1F6231EC075F}"/>
              </a:ext>
            </a:extLst>
          </p:cNvPr>
          <p:cNvSpPr/>
          <p:nvPr/>
        </p:nvSpPr>
        <p:spPr>
          <a:xfrm flipV="1">
            <a:off x="8599822" y="4956339"/>
            <a:ext cx="6572021"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1" name="Line">
            <a:extLst>
              <a:ext uri="{FF2B5EF4-FFF2-40B4-BE49-F238E27FC236}">
                <a16:creationId xmlns:a16="http://schemas.microsoft.com/office/drawing/2014/main" id="{B1154FB5-27AD-4662-B1B2-546FB078D264}"/>
              </a:ext>
            </a:extLst>
          </p:cNvPr>
          <p:cNvSpPr/>
          <p:nvPr/>
        </p:nvSpPr>
        <p:spPr>
          <a:xfrm flipV="1">
            <a:off x="16286999" y="4956339"/>
            <a:ext cx="6572021"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2"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19E5AE24-FE98-4236-B8D1-24C9DEC31ED7}"/>
              </a:ext>
            </a:extLst>
          </p:cNvPr>
          <p:cNvSpPr txBox="1"/>
          <p:nvPr/>
        </p:nvSpPr>
        <p:spPr>
          <a:xfrm>
            <a:off x="8599822" y="5063724"/>
            <a:ext cx="6911118" cy="1316322"/>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dirty="0">
                <a:solidFill>
                  <a:srgbClr val="5E5E5E"/>
                </a:solidFill>
              </a:rPr>
              <a:t>Συμφιλίωση οικογενειακού</a:t>
            </a:r>
          </a:p>
          <a:p>
            <a:r>
              <a:rPr lang="el-GR" sz="3200" dirty="0">
                <a:solidFill>
                  <a:srgbClr val="5E5E5E"/>
                </a:solidFill>
              </a:rPr>
              <a:t>και επαγγελματικού βίου</a:t>
            </a:r>
          </a:p>
        </p:txBody>
      </p:sp>
      <p:sp>
        <p:nvSpPr>
          <p:cNvPr id="53"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37AFDC71-C3FE-41DC-BB24-55742FEF1CC5}"/>
              </a:ext>
            </a:extLst>
          </p:cNvPr>
          <p:cNvSpPr txBox="1"/>
          <p:nvPr/>
        </p:nvSpPr>
        <p:spPr>
          <a:xfrm>
            <a:off x="1020597" y="5063724"/>
            <a:ext cx="6911118" cy="1316322"/>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dirty="0">
                <a:solidFill>
                  <a:srgbClr val="5E5E5E"/>
                </a:solidFill>
              </a:rPr>
              <a:t>Στήριξη και ενίσχυση</a:t>
            </a:r>
          </a:p>
          <a:p>
            <a:r>
              <a:rPr lang="el-GR" sz="3200" dirty="0">
                <a:solidFill>
                  <a:srgbClr val="5E5E5E"/>
                </a:solidFill>
              </a:rPr>
              <a:t>των οικογενειών με παιδιά</a:t>
            </a:r>
          </a:p>
        </p:txBody>
      </p:sp>
      <p:sp>
        <p:nvSpPr>
          <p:cNvPr id="60" name="Line">
            <a:extLst>
              <a:ext uri="{FF2B5EF4-FFF2-40B4-BE49-F238E27FC236}">
                <a16:creationId xmlns:a16="http://schemas.microsoft.com/office/drawing/2014/main" id="{1F3E3BC1-C40D-4A01-B46E-20D6717B30EA}"/>
              </a:ext>
            </a:extLst>
          </p:cNvPr>
          <p:cNvSpPr/>
          <p:nvPr/>
        </p:nvSpPr>
        <p:spPr>
          <a:xfrm flipV="1">
            <a:off x="1020597" y="9520855"/>
            <a:ext cx="6572021"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1" name="Line">
            <a:extLst>
              <a:ext uri="{FF2B5EF4-FFF2-40B4-BE49-F238E27FC236}">
                <a16:creationId xmlns:a16="http://schemas.microsoft.com/office/drawing/2014/main" id="{8397A097-36FC-454D-85ED-5A2ECFCA6722}"/>
              </a:ext>
            </a:extLst>
          </p:cNvPr>
          <p:cNvSpPr/>
          <p:nvPr/>
        </p:nvSpPr>
        <p:spPr>
          <a:xfrm flipV="1">
            <a:off x="8599822" y="9520855"/>
            <a:ext cx="6572021"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2"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7EDE9771-01B3-47D0-A9E8-8DD84E056CDF}"/>
              </a:ext>
            </a:extLst>
          </p:cNvPr>
          <p:cNvSpPr txBox="1"/>
          <p:nvPr/>
        </p:nvSpPr>
        <p:spPr>
          <a:xfrm>
            <a:off x="1020597" y="9650729"/>
            <a:ext cx="6421771" cy="1956498"/>
          </a:xfrm>
          <a:prstGeom prst="rect">
            <a:avLst/>
          </a:prstGeom>
          <a:ln w="12700">
            <a:miter lim="400000"/>
          </a:ln>
        </p:spPr>
        <p:txBody>
          <a:bodyPr wrap="square" lIns="50800" tIns="50800" rIns="50800" bIns="5080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dirty="0">
                <a:solidFill>
                  <a:srgbClr val="5E5E5E"/>
                </a:solidFill>
              </a:rPr>
              <a:t>Αύξηση ποσοστού </a:t>
            </a:r>
            <a:r>
              <a:rPr lang="el-GR" sz="3200" b="1" dirty="0">
                <a:solidFill>
                  <a:srgbClr val="5E5E5E"/>
                </a:solidFill>
              </a:rPr>
              <a:t>συμμετοχής αδρανούς εργατικού δυναμικού </a:t>
            </a:r>
            <a:r>
              <a:rPr lang="el-GR" sz="3200" dirty="0">
                <a:solidFill>
                  <a:srgbClr val="5E5E5E"/>
                </a:solidFill>
              </a:rPr>
              <a:t>στην αγορά εργασίας</a:t>
            </a:r>
          </a:p>
        </p:txBody>
      </p:sp>
      <p:sp>
        <p:nvSpPr>
          <p:cNvPr id="63"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3A155A75-3FAB-4553-A65C-E112455FBE4A}"/>
              </a:ext>
            </a:extLst>
          </p:cNvPr>
          <p:cNvSpPr txBox="1"/>
          <p:nvPr/>
        </p:nvSpPr>
        <p:spPr>
          <a:xfrm>
            <a:off x="8599822" y="9650729"/>
            <a:ext cx="6647480" cy="1316322"/>
          </a:xfrm>
          <a:prstGeom prst="rect">
            <a:avLst/>
          </a:prstGeom>
          <a:ln w="12700">
            <a:miter lim="400000"/>
          </a:ln>
        </p:spPr>
        <p:txBody>
          <a:bodyPr wrap="square" lIns="50800" tIns="50800" rIns="50800" bIns="5080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b="1" dirty="0">
                <a:solidFill>
                  <a:srgbClr val="5E5E5E"/>
                </a:solidFill>
              </a:rPr>
              <a:t>Παραμονή εργατικού δυναμικού </a:t>
            </a:r>
            <a:r>
              <a:rPr lang="el-GR" sz="3200" dirty="0">
                <a:solidFill>
                  <a:srgbClr val="5E5E5E"/>
                </a:solidFill>
              </a:rPr>
              <a:t>στην αγορά εργασίας</a:t>
            </a:r>
          </a:p>
        </p:txBody>
      </p:sp>
      <p:sp>
        <p:nvSpPr>
          <p:cNvPr id="71"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E2318332-F22A-42AE-A3F2-76EA04B01679}"/>
              </a:ext>
            </a:extLst>
          </p:cNvPr>
          <p:cNvSpPr txBox="1"/>
          <p:nvPr/>
        </p:nvSpPr>
        <p:spPr>
          <a:xfrm>
            <a:off x="16286999" y="5063724"/>
            <a:ext cx="7572461" cy="1956498"/>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dirty="0">
                <a:solidFill>
                  <a:srgbClr val="5E5E5E"/>
                </a:solidFill>
              </a:rPr>
              <a:t>Ένταξη στην </a:t>
            </a:r>
            <a:r>
              <a:rPr lang="el-GR" sz="3200" b="1" dirty="0">
                <a:solidFill>
                  <a:srgbClr val="5E5E5E"/>
                </a:solidFill>
              </a:rPr>
              <a:t>αγορά εργασίας </a:t>
            </a:r>
            <a:r>
              <a:rPr lang="el-GR" sz="3200" dirty="0">
                <a:solidFill>
                  <a:srgbClr val="5E5E5E"/>
                </a:solidFill>
              </a:rPr>
              <a:t>ανέργων, κυρίως γυναικών, που έχουν συνήθως την ευθύνη για τη φροντίδα των παιδιών</a:t>
            </a:r>
          </a:p>
        </p:txBody>
      </p:sp>
      <p:sp>
        <p:nvSpPr>
          <p:cNvPr id="30"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D78E6EC-2933-4D2B-AE3E-922755B4D309}"/>
              </a:ext>
            </a:extLst>
          </p:cNvPr>
          <p:cNvSpPr txBox="1"/>
          <p:nvPr/>
        </p:nvSpPr>
        <p:spPr>
          <a:xfrm>
            <a:off x="16286999" y="9650729"/>
            <a:ext cx="6761011" cy="1956498"/>
          </a:xfrm>
          <a:prstGeom prst="rect">
            <a:avLst/>
          </a:prstGeom>
          <a:ln w="12700">
            <a:miter lim="400000"/>
          </a:ln>
        </p:spPr>
        <p:txBody>
          <a:bodyPr wrap="square" lIns="50800" tIns="50800" rIns="50800" bIns="5080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200" b="1" dirty="0">
                <a:solidFill>
                  <a:srgbClr val="5E5E5E"/>
                </a:solidFill>
              </a:rPr>
              <a:t>Απόκτηση ή/και αύξηση εισοδήματος </a:t>
            </a:r>
            <a:r>
              <a:rPr lang="el-GR" sz="3200" dirty="0">
                <a:solidFill>
                  <a:srgbClr val="5E5E5E"/>
                </a:solidFill>
              </a:rPr>
              <a:t>λόγω ένταξης</a:t>
            </a:r>
          </a:p>
          <a:p>
            <a:r>
              <a:rPr lang="el-GR" sz="3200" dirty="0">
                <a:solidFill>
                  <a:srgbClr val="5E5E5E"/>
                </a:solidFill>
              </a:rPr>
              <a:t>στην αγορά εργασίας</a:t>
            </a:r>
          </a:p>
        </p:txBody>
      </p:sp>
      <p:sp>
        <p:nvSpPr>
          <p:cNvPr id="31" name="Line">
            <a:extLst>
              <a:ext uri="{FF2B5EF4-FFF2-40B4-BE49-F238E27FC236}">
                <a16:creationId xmlns:a16="http://schemas.microsoft.com/office/drawing/2014/main" id="{B1D66A3E-00E5-468B-894F-FC56DE9459FD}"/>
              </a:ext>
            </a:extLst>
          </p:cNvPr>
          <p:cNvSpPr/>
          <p:nvPr/>
        </p:nvSpPr>
        <p:spPr>
          <a:xfrm flipV="1">
            <a:off x="16286999" y="9520855"/>
            <a:ext cx="6572021" cy="0"/>
          </a:xfrm>
          <a:prstGeom prst="line">
            <a:avLst/>
          </a:prstGeom>
          <a:ln w="25400">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pic>
        <p:nvPicPr>
          <p:cNvPr id="26" name="Picture 25" descr="A picture containing text&#10;&#10;Description automatically generated">
            <a:extLst>
              <a:ext uri="{FF2B5EF4-FFF2-40B4-BE49-F238E27FC236}">
                <a16:creationId xmlns:a16="http://schemas.microsoft.com/office/drawing/2014/main" id="{8FF5EDD0-05AD-38A6-0D03-0E32D5385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597" y="3056476"/>
            <a:ext cx="1754042" cy="1679174"/>
          </a:xfrm>
          <a:prstGeom prst="rect">
            <a:avLst/>
          </a:prstGeom>
        </p:spPr>
      </p:pic>
      <p:pic>
        <p:nvPicPr>
          <p:cNvPr id="27" name="Picture 26" descr="Icon&#10;&#10;Description automatically generated">
            <a:extLst>
              <a:ext uri="{FF2B5EF4-FFF2-40B4-BE49-F238E27FC236}">
                <a16:creationId xmlns:a16="http://schemas.microsoft.com/office/drawing/2014/main" id="{74FFAFD6-E296-90A2-6A15-A595251AB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2158" y="2959118"/>
            <a:ext cx="1754043" cy="1776531"/>
          </a:xfrm>
          <a:prstGeom prst="rect">
            <a:avLst/>
          </a:prstGeom>
        </p:spPr>
      </p:pic>
      <p:pic>
        <p:nvPicPr>
          <p:cNvPr id="8" name="Picture 7" descr="Icon&#10;&#10;Description automatically generated">
            <a:extLst>
              <a:ext uri="{FF2B5EF4-FFF2-40B4-BE49-F238E27FC236}">
                <a16:creationId xmlns:a16="http://schemas.microsoft.com/office/drawing/2014/main" id="{F23A833C-BFEC-510C-218E-FF85ECE3F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2843" y="3038931"/>
            <a:ext cx="1354795" cy="1746677"/>
          </a:xfrm>
          <a:prstGeom prst="rect">
            <a:avLst/>
          </a:prstGeom>
        </p:spPr>
      </p:pic>
      <p:pic>
        <p:nvPicPr>
          <p:cNvPr id="10" name="Picture 9" descr="Icon&#10;&#10;Description automatically generated">
            <a:extLst>
              <a:ext uri="{FF2B5EF4-FFF2-40B4-BE49-F238E27FC236}">
                <a16:creationId xmlns:a16="http://schemas.microsoft.com/office/drawing/2014/main" id="{7CD601D5-3373-9238-F0D9-8B52218AF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2843" y="7546023"/>
            <a:ext cx="1698900" cy="1829585"/>
          </a:xfrm>
          <a:prstGeom prst="rect">
            <a:avLst/>
          </a:prstGeom>
        </p:spPr>
      </p:pic>
      <p:pic>
        <p:nvPicPr>
          <p:cNvPr id="12" name="Picture 11" descr="Icon&#10;&#10;Description automatically generated">
            <a:extLst>
              <a:ext uri="{FF2B5EF4-FFF2-40B4-BE49-F238E27FC236}">
                <a16:creationId xmlns:a16="http://schemas.microsoft.com/office/drawing/2014/main" id="{7DEF9B34-F3CD-AE0F-BA00-E8CA7BB8D8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598" y="7690465"/>
            <a:ext cx="1566740" cy="1640843"/>
          </a:xfrm>
          <a:prstGeom prst="rect">
            <a:avLst/>
          </a:prstGeom>
        </p:spPr>
      </p:pic>
      <p:pic>
        <p:nvPicPr>
          <p:cNvPr id="14" name="Picture 13" descr="Icon&#10;&#10;Description automatically generated">
            <a:extLst>
              <a:ext uri="{FF2B5EF4-FFF2-40B4-BE49-F238E27FC236}">
                <a16:creationId xmlns:a16="http://schemas.microsoft.com/office/drawing/2014/main" id="{1D2E4099-B74F-6118-C3A7-FF096976E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2158" y="7523909"/>
            <a:ext cx="1461291" cy="1877105"/>
          </a:xfrm>
          <a:prstGeom prst="rect">
            <a:avLst/>
          </a:prstGeom>
        </p:spPr>
      </p:pic>
      <p:sp>
        <p:nvSpPr>
          <p:cNvPr id="28" name="THE TITLE IS HERE">
            <a:extLst>
              <a:ext uri="{FF2B5EF4-FFF2-40B4-BE49-F238E27FC236}">
                <a16:creationId xmlns:a16="http://schemas.microsoft.com/office/drawing/2014/main" id="{E5B63098-1983-70A8-C901-5557B3FD1F75}"/>
              </a:ext>
            </a:extLst>
          </p:cNvPr>
          <p:cNvSpPr txBox="1"/>
          <p:nvPr/>
        </p:nvSpPr>
        <p:spPr>
          <a:xfrm>
            <a:off x="1270000" y="1586496"/>
            <a:ext cx="20320000"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7200" b="1" i="0" u="none" strike="noStrike" kern="0" cap="all" spc="0" normalizeH="0" baseline="0" noProof="0" dirty="0">
                <a:ln>
                  <a:noFill/>
                </a:ln>
                <a:solidFill>
                  <a:srgbClr val="5E5E5E"/>
                </a:solidFill>
                <a:effectLst/>
                <a:uLnTx/>
                <a:uFillTx/>
                <a:latin typeface="Arial"/>
                <a:cs typeface="Arial"/>
                <a:sym typeface="Arial"/>
              </a:rPr>
              <a:t>Οφ</a:t>
            </a:r>
            <a:r>
              <a:rPr kumimoji="0" lang="en-US" sz="7200" b="1" i="0" u="none" strike="noStrike" kern="0" cap="all" spc="0" normalizeH="0" baseline="0" noProof="0" dirty="0">
                <a:ln>
                  <a:noFill/>
                </a:ln>
                <a:solidFill>
                  <a:srgbClr val="5E5E5E"/>
                </a:solidFill>
                <a:effectLst/>
                <a:uLnTx/>
                <a:uFillTx/>
                <a:latin typeface="Arial"/>
                <a:cs typeface="Arial"/>
                <a:sym typeface="Arial"/>
              </a:rPr>
              <a:t>E</a:t>
            </a:r>
            <a:r>
              <a:rPr kumimoji="0" lang="el-GR" sz="7200" b="1" i="0" u="none" strike="noStrike" kern="0" cap="all" spc="0" normalizeH="0" baseline="0" noProof="0" dirty="0">
                <a:ln>
                  <a:noFill/>
                </a:ln>
                <a:solidFill>
                  <a:srgbClr val="5E5E5E"/>
                </a:solidFill>
                <a:effectLst/>
                <a:uLnTx/>
                <a:uFillTx/>
                <a:latin typeface="Arial"/>
                <a:cs typeface="Arial"/>
                <a:sym typeface="Arial"/>
              </a:rPr>
              <a:t>λη Σχεδ</a:t>
            </a:r>
            <a:r>
              <a:rPr kumimoji="0" lang="en-US" sz="7200" b="1" i="0" u="none" strike="noStrike" kern="0" cap="all" spc="0" normalizeH="0" baseline="0" noProof="0" dirty="0">
                <a:ln>
                  <a:noFill/>
                </a:ln>
                <a:solidFill>
                  <a:srgbClr val="5E5E5E"/>
                </a:solidFill>
                <a:effectLst/>
                <a:uLnTx/>
                <a:uFillTx/>
                <a:latin typeface="Arial"/>
                <a:cs typeface="Arial"/>
                <a:sym typeface="Arial"/>
              </a:rPr>
              <a:t>I</a:t>
            </a:r>
            <a:r>
              <a:rPr kumimoji="0" lang="el-GR" sz="7200" b="1" i="0" u="none" strike="noStrike" kern="0" cap="all" spc="0" normalizeH="0" baseline="0" noProof="0" dirty="0">
                <a:ln>
                  <a:noFill/>
                </a:ln>
                <a:solidFill>
                  <a:srgbClr val="5E5E5E"/>
                </a:solidFill>
                <a:effectLst/>
                <a:uLnTx/>
                <a:uFillTx/>
                <a:latin typeface="Arial"/>
                <a:cs typeface="Arial"/>
                <a:sym typeface="Arial"/>
              </a:rPr>
              <a:t>ου για την οικογενεια</a:t>
            </a:r>
          </a:p>
        </p:txBody>
      </p:sp>
      <p:sp>
        <p:nvSpPr>
          <p:cNvPr id="29" name="Subtitle here">
            <a:extLst>
              <a:ext uri="{FF2B5EF4-FFF2-40B4-BE49-F238E27FC236}">
                <a16:creationId xmlns:a16="http://schemas.microsoft.com/office/drawing/2014/main" id="{AC1C63BE-554E-4BAC-FB61-C52E9BDD84F5}"/>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5000" b="0" i="1" u="none" strike="noStrike" kern="0" cap="none" spc="150" normalizeH="0" baseline="0" noProof="0" dirty="0">
                <a:ln>
                  <a:noFill/>
                </a:ln>
                <a:solidFill>
                  <a:srgbClr val="307687"/>
                </a:solidFill>
                <a:effectLst/>
                <a:uLnTx/>
                <a:uFillTx/>
                <a:latin typeface="Arial"/>
                <a:cs typeface="Arial"/>
                <a:sym typeface="Arial"/>
              </a:rPr>
              <a:t>Σκοπός και Οφ</a:t>
            </a:r>
            <a:r>
              <a:rPr lang="el-GR" kern="0" dirty="0"/>
              <a:t>έ</a:t>
            </a:r>
            <a:r>
              <a:rPr kumimoji="0" lang="el-GR" sz="5000" b="0" i="1" u="none" strike="noStrike" kern="0" cap="none" spc="150" normalizeH="0" baseline="0" noProof="0" dirty="0">
                <a:ln>
                  <a:noFill/>
                </a:ln>
                <a:solidFill>
                  <a:srgbClr val="307687"/>
                </a:solidFill>
                <a:effectLst/>
                <a:uLnTx/>
                <a:uFillTx/>
                <a:latin typeface="Arial"/>
                <a:cs typeface="Arial"/>
                <a:sym typeface="Arial"/>
              </a:rPr>
              <a:t>λη</a:t>
            </a:r>
          </a:p>
        </p:txBody>
      </p:sp>
    </p:spTree>
    <p:extLst>
      <p:ext uri="{BB962C8B-B14F-4D97-AF65-F5344CB8AC3E}">
        <p14:creationId xmlns:p14="http://schemas.microsoft.com/office/powerpoint/2010/main" val="819178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baby&#10;&#10;Description automatically generated">
            <a:extLst>
              <a:ext uri="{FF2B5EF4-FFF2-40B4-BE49-F238E27FC236}">
                <a16:creationId xmlns:a16="http://schemas.microsoft.com/office/drawing/2014/main" id="{EAF979B9-0FFE-286E-3F50-39F9D0C1CABB}"/>
              </a:ext>
            </a:extLst>
          </p:cNvPr>
          <p:cNvPicPr>
            <a:picLocks noChangeAspect="1"/>
          </p:cNvPicPr>
          <p:nvPr/>
        </p:nvPicPr>
        <p:blipFill rotWithShape="1">
          <a:blip r:embed="rId3">
            <a:extLst>
              <a:ext uri="{28A0092B-C50C-407E-A947-70E740481C1C}">
                <a14:useLocalDpi xmlns:a14="http://schemas.microsoft.com/office/drawing/2010/main" val="0"/>
              </a:ext>
            </a:extLst>
          </a:blip>
          <a:srcRect r="462"/>
          <a:stretch/>
        </p:blipFill>
        <p:spPr>
          <a:xfrm>
            <a:off x="0" y="0"/>
            <a:ext cx="24384000" cy="11285621"/>
          </a:xfrm>
          <a:prstGeom prst="rect">
            <a:avLst/>
          </a:prstGeom>
        </p:spPr>
      </p:pic>
      <p:sp>
        <p:nvSpPr>
          <p:cNvPr id="11" name="Lorem ipsum dolor sit amet, consec etur adip iscin elit. Suspe disse place rat.">
            <a:extLst>
              <a:ext uri="{FF2B5EF4-FFF2-40B4-BE49-F238E27FC236}">
                <a16:creationId xmlns:a16="http://schemas.microsoft.com/office/drawing/2014/main" id="{C066C077-0D1C-48FE-95A8-2E7CAA982A17}"/>
              </a:ext>
            </a:extLst>
          </p:cNvPr>
          <p:cNvSpPr txBox="1">
            <a:spLocks noGrp="1"/>
          </p:cNvSpPr>
          <p:nvPr>
            <p:ph type="ctrTitle"/>
          </p:nvPr>
        </p:nvSpPr>
        <p:spPr>
          <a:xfrm>
            <a:off x="1176544" y="1067675"/>
            <a:ext cx="13984798" cy="3405471"/>
          </a:xfrm>
          <a:prstGeom prst="rect">
            <a:avLst/>
          </a:prstGeom>
          <a:effectLst/>
        </p:spPr>
        <p:txBody>
          <a:bodyPr anchor="t">
            <a:normAutofit/>
          </a:bodyPr>
          <a:lstStyle>
            <a:lvl1pPr algn="l">
              <a:lnSpc>
                <a:spcPct val="110000"/>
              </a:lnSpc>
              <a:defRPr sz="8500" b="1" i="1">
                <a:solidFill>
                  <a:srgbClr val="FFFFFF"/>
                </a:solidFill>
                <a:latin typeface="Arial"/>
                <a:ea typeface="Arial"/>
                <a:cs typeface="Arial"/>
                <a:sym typeface="Arial"/>
              </a:defRPr>
            </a:lvl1pPr>
          </a:lstStyle>
          <a:p>
            <a:r>
              <a:rPr lang="el-GR" sz="8800" dirty="0">
                <a:solidFill>
                  <a:srgbClr val="2F7788"/>
                </a:solidFill>
              </a:rPr>
              <a:t>Χρηματοδότηση</a:t>
            </a:r>
            <a:r>
              <a:rPr lang="en-US" sz="8800" dirty="0">
                <a:solidFill>
                  <a:srgbClr val="2F7788"/>
                </a:solidFill>
              </a:rPr>
              <a:t/>
            </a:r>
            <a:br>
              <a:rPr lang="en-US" sz="8800" dirty="0">
                <a:solidFill>
                  <a:srgbClr val="2F7788"/>
                </a:solidFill>
              </a:rPr>
            </a:br>
            <a:r>
              <a:rPr lang="el-GR" sz="8800" dirty="0">
                <a:solidFill>
                  <a:srgbClr val="2F7788"/>
                </a:solidFill>
              </a:rPr>
              <a:t>Σχεδίου / Δικαιούχοι</a:t>
            </a:r>
          </a:p>
        </p:txBody>
      </p:sp>
    </p:spTree>
    <p:extLst>
      <p:ext uri="{BB962C8B-B14F-4D97-AF65-F5344CB8AC3E}">
        <p14:creationId xmlns:p14="http://schemas.microsoft.com/office/powerpoint/2010/main" val="3287033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here">
            <a:extLst>
              <a:ext uri="{FF2B5EF4-FFF2-40B4-BE49-F238E27FC236}">
                <a16:creationId xmlns:a16="http://schemas.microsoft.com/office/drawing/2014/main" id="{1D060A7A-F1B4-BDAA-6554-FDF3EACC2D18}"/>
              </a:ext>
            </a:extLst>
          </p:cNvPr>
          <p:cNvSpPr txBox="1"/>
          <p:nvPr/>
        </p:nvSpPr>
        <p:spPr>
          <a:xfrm>
            <a:off x="1214909" y="4082231"/>
            <a:ext cx="10020229" cy="656590"/>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3600" b="1" dirty="0">
                <a:solidFill>
                  <a:srgbClr val="2F7788"/>
                </a:solidFill>
              </a:rPr>
              <a:t>Κριτήρια χρηματοδότησης:</a:t>
            </a:r>
          </a:p>
        </p:txBody>
      </p:sp>
      <p:sp>
        <p:nvSpPr>
          <p:cNvPr id="28" name="Lorem ipsum dolor sit amet consectetur adipiscing…">
            <a:extLst>
              <a:ext uri="{FF2B5EF4-FFF2-40B4-BE49-F238E27FC236}">
                <a16:creationId xmlns:a16="http://schemas.microsoft.com/office/drawing/2014/main" id="{CA203522-24D7-26AB-3977-ED9A4F09DC89}"/>
              </a:ext>
            </a:extLst>
          </p:cNvPr>
          <p:cNvSpPr txBox="1"/>
          <p:nvPr/>
        </p:nvSpPr>
        <p:spPr>
          <a:xfrm>
            <a:off x="1214909" y="4831787"/>
            <a:ext cx="12841416" cy="3531632"/>
          </a:xfrm>
          <a:prstGeom prst="rect">
            <a:avLst/>
          </a:prstGeom>
          <a:ln w="12700">
            <a:miter lim="400000"/>
          </a:ln>
        </p:spPr>
        <p:txBody>
          <a:bodyPr wrap="square" lIns="50780" tIns="50780" rIns="50780" bIns="50780">
            <a:spAutoFit/>
          </a:bodyPr>
          <a:lstStyle/>
          <a:p>
            <a:pPr marL="571500" indent="-571500" defTabSz="821202">
              <a:lnSpc>
                <a:spcPct val="160000"/>
              </a:lnSpc>
              <a:buClr>
                <a:srgbClr val="2F7687"/>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600" dirty="0"/>
              <a:t>Εισοδήματα οικογένειας</a:t>
            </a:r>
          </a:p>
          <a:p>
            <a:pPr marL="571500" indent="-571500" defTabSz="821202">
              <a:lnSpc>
                <a:spcPct val="160000"/>
              </a:lnSpc>
              <a:buClr>
                <a:srgbClr val="2F7687"/>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600" dirty="0"/>
              <a:t>Ηλικία παιδιού</a:t>
            </a:r>
          </a:p>
          <a:p>
            <a:pPr marL="571500" indent="-571500" defTabSz="821202">
              <a:lnSpc>
                <a:spcPct val="160000"/>
              </a:lnSpc>
              <a:buClr>
                <a:srgbClr val="2F7687"/>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600" dirty="0"/>
              <a:t>Σύνθεση οικογένειας</a:t>
            </a:r>
          </a:p>
          <a:p>
            <a:pPr marL="571500" indent="-571500" defTabSz="821202">
              <a:lnSpc>
                <a:spcPct val="160000"/>
              </a:lnSpc>
              <a:buClr>
                <a:srgbClr val="2F7687"/>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600" dirty="0"/>
              <a:t>Ωράριο φοίτησης</a:t>
            </a:r>
          </a:p>
        </p:txBody>
      </p:sp>
      <p:sp>
        <p:nvSpPr>
          <p:cNvPr id="15" name="Subtitle here">
            <a:extLst>
              <a:ext uri="{FF2B5EF4-FFF2-40B4-BE49-F238E27FC236}">
                <a16:creationId xmlns:a16="http://schemas.microsoft.com/office/drawing/2014/main" id="{83C16313-7534-BF86-36C1-AB7AA8177149}"/>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5000" b="0" i="1" u="none" strike="noStrike" kern="0" cap="none" spc="150" normalizeH="0" baseline="0" noProof="0" dirty="0">
                <a:ln>
                  <a:noFill/>
                </a:ln>
                <a:solidFill>
                  <a:srgbClr val="307687"/>
                </a:solidFill>
                <a:effectLst/>
                <a:uLnTx/>
                <a:uFillTx/>
                <a:latin typeface="Arial"/>
                <a:cs typeface="Arial"/>
                <a:sym typeface="Arial"/>
              </a:rPr>
              <a:t>Χρηματοδότηση Σχεδίου / Δικαιούχοι</a:t>
            </a:r>
          </a:p>
        </p:txBody>
      </p:sp>
      <p:sp>
        <p:nvSpPr>
          <p:cNvPr id="24" name="THE TITLE IS HERE">
            <a:extLst>
              <a:ext uri="{FF2B5EF4-FFF2-40B4-BE49-F238E27FC236}">
                <a16:creationId xmlns:a16="http://schemas.microsoft.com/office/drawing/2014/main" id="{ED2BCC2E-5CCA-63E7-D349-004A0E1D3538}"/>
              </a:ext>
            </a:extLst>
          </p:cNvPr>
          <p:cNvSpPr txBox="1"/>
          <p:nvPr/>
        </p:nvSpPr>
        <p:spPr>
          <a:xfrm>
            <a:off x="1269999" y="1586496"/>
            <a:ext cx="21702381"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defRPr sz="8500" cap="all" spc="0">
                <a:solidFill>
                  <a:srgbClr val="5E5E5E"/>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7200" b="1" i="0" u="none" strike="noStrike" kern="0" cap="all" spc="0" normalizeH="0" baseline="0" noProof="0" dirty="0">
                <a:ln>
                  <a:noFill/>
                </a:ln>
                <a:solidFill>
                  <a:srgbClr val="5E5E5E"/>
                </a:solidFill>
                <a:effectLst/>
                <a:uLnTx/>
                <a:uFillTx/>
                <a:latin typeface="Arial"/>
                <a:cs typeface="Arial"/>
                <a:sym typeface="Arial"/>
              </a:rPr>
              <a:t>Χρηματοδ</a:t>
            </a:r>
            <a:r>
              <a:rPr kumimoji="0" lang="en-US" sz="7200" b="1" i="0" u="none" strike="noStrike" kern="0" cap="all" spc="0" normalizeH="0" baseline="0" noProof="0" dirty="0">
                <a:ln>
                  <a:noFill/>
                </a:ln>
                <a:solidFill>
                  <a:srgbClr val="5E5E5E"/>
                </a:solidFill>
                <a:effectLst/>
                <a:uLnTx/>
                <a:uFillTx/>
                <a:latin typeface="Arial"/>
                <a:cs typeface="Arial"/>
                <a:sym typeface="Arial"/>
              </a:rPr>
              <a:t>o</a:t>
            </a:r>
            <a:r>
              <a:rPr kumimoji="0" lang="el-GR" sz="7200" b="1" i="0" u="none" strike="noStrike" kern="0" cap="all" spc="0" normalizeH="0" baseline="0" noProof="0" dirty="0">
                <a:ln>
                  <a:noFill/>
                </a:ln>
                <a:solidFill>
                  <a:srgbClr val="5E5E5E"/>
                </a:solidFill>
                <a:effectLst/>
                <a:uLnTx/>
                <a:uFillTx/>
                <a:latin typeface="Arial"/>
                <a:cs typeface="Arial"/>
                <a:sym typeface="Arial"/>
              </a:rPr>
              <a:t>τηση Σχεδ</a:t>
            </a:r>
            <a:r>
              <a:rPr kumimoji="0" lang="en-US" sz="7200" b="1" i="0" u="none" strike="noStrike" kern="0" cap="all" spc="0" normalizeH="0" baseline="0" noProof="0" dirty="0" err="1">
                <a:ln>
                  <a:noFill/>
                </a:ln>
                <a:solidFill>
                  <a:srgbClr val="5E5E5E"/>
                </a:solidFill>
                <a:effectLst/>
                <a:uLnTx/>
                <a:uFillTx/>
                <a:latin typeface="Arial"/>
                <a:cs typeface="Arial"/>
                <a:sym typeface="Arial"/>
              </a:rPr>
              <a:t>i</a:t>
            </a:r>
            <a:r>
              <a:rPr kumimoji="0" lang="el-GR" sz="7200" b="1" i="0" u="none" strike="noStrike" kern="0" cap="all" spc="0" normalizeH="0" baseline="0" noProof="0" dirty="0">
                <a:ln>
                  <a:noFill/>
                </a:ln>
                <a:solidFill>
                  <a:srgbClr val="5E5E5E"/>
                </a:solidFill>
                <a:effectLst/>
                <a:uLnTx/>
                <a:uFillTx/>
                <a:latin typeface="Arial"/>
                <a:cs typeface="Arial"/>
                <a:sym typeface="Arial"/>
              </a:rPr>
              <a:t>ου</a:t>
            </a:r>
          </a:p>
        </p:txBody>
      </p:sp>
      <p:pic>
        <p:nvPicPr>
          <p:cNvPr id="5" name="Picture 4">
            <a:extLst>
              <a:ext uri="{FF2B5EF4-FFF2-40B4-BE49-F238E27FC236}">
                <a16:creationId xmlns:a16="http://schemas.microsoft.com/office/drawing/2014/main" id="{A5C263B0-F83C-85B9-DD97-C29982B620F6}"/>
              </a:ext>
            </a:extLst>
          </p:cNvPr>
          <p:cNvPicPr>
            <a:picLocks noChangeAspect="1"/>
          </p:cNvPicPr>
          <p:nvPr/>
        </p:nvPicPr>
        <p:blipFill>
          <a:blip r:embed="rId2"/>
          <a:stretch>
            <a:fillRect/>
          </a:stretch>
        </p:blipFill>
        <p:spPr>
          <a:xfrm>
            <a:off x="14616505" y="4572000"/>
            <a:ext cx="8355876" cy="2891979"/>
          </a:xfrm>
          <a:prstGeom prst="rect">
            <a:avLst/>
          </a:prstGeom>
        </p:spPr>
      </p:pic>
      <p:sp>
        <p:nvSpPr>
          <p:cNvPr id="12" name="Lorem ipsum dolor sit amet consectetur adipiscing…">
            <a:extLst>
              <a:ext uri="{FF2B5EF4-FFF2-40B4-BE49-F238E27FC236}">
                <a16:creationId xmlns:a16="http://schemas.microsoft.com/office/drawing/2014/main" id="{39017F55-B2D1-CA64-749F-918A1E83365A}"/>
              </a:ext>
            </a:extLst>
          </p:cNvPr>
          <p:cNvSpPr txBox="1"/>
          <p:nvPr/>
        </p:nvSpPr>
        <p:spPr>
          <a:xfrm>
            <a:off x="1214909" y="9268304"/>
            <a:ext cx="13088920" cy="1758839"/>
          </a:xfrm>
          <a:prstGeom prst="rect">
            <a:avLst/>
          </a:prstGeom>
          <a:ln w="12700">
            <a:miter lim="400000"/>
          </a:ln>
        </p:spPr>
        <p:txBody>
          <a:bodyPr wrap="square" lIns="50780" tIns="50780" rIns="50780" bIns="50780">
            <a:spAutoFit/>
          </a:bodyPr>
          <a:lstStyle/>
          <a:p>
            <a:pPr marL="571500" indent="-571500" defTabSz="821202">
              <a:lnSpc>
                <a:spcPct val="160000"/>
              </a:lnSpc>
              <a:buClr>
                <a:srgbClr val="2F7687"/>
              </a:buClr>
              <a:buSzPct val="120000"/>
              <a:buFont typeface="Arial" panose="020B0604020202020204" pitchFamily="34" charset="0"/>
              <a:buChar char="•"/>
              <a:defRPr sz="4000" b="0" i="1">
                <a:solidFill>
                  <a:srgbClr val="5E5E5E"/>
                </a:solidFill>
                <a:latin typeface="Arial"/>
                <a:ea typeface="Arial"/>
                <a:cs typeface="Arial"/>
                <a:sym typeface="Arial"/>
              </a:defRPr>
            </a:pPr>
            <a:r>
              <a:rPr lang="el-GR" sz="3600" dirty="0"/>
              <a:t>Δύναται Χρηματοδότηση €3 εκατ. από το Σχέδιο Ανάκαμψης και Ανθεκτικότητας</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Lorem ipsum dolor sit amet consectetur adipiscing…">
            <a:extLst>
              <a:ext uri="{FF2B5EF4-FFF2-40B4-BE49-F238E27FC236}">
                <a16:creationId xmlns:a16="http://schemas.microsoft.com/office/drawing/2014/main" id="{79EDA95E-C3CD-D9DB-9090-806CA35206C0}"/>
              </a:ext>
            </a:extLst>
          </p:cNvPr>
          <p:cNvSpPr txBox="1"/>
          <p:nvPr/>
        </p:nvSpPr>
        <p:spPr>
          <a:xfrm>
            <a:off x="1373414" y="3202647"/>
            <a:ext cx="21533758" cy="3531632"/>
          </a:xfrm>
          <a:prstGeom prst="rect">
            <a:avLst/>
          </a:prstGeom>
          <a:ln w="12700">
            <a:miter lim="400000"/>
          </a:ln>
        </p:spPr>
        <p:txBody>
          <a:bodyPr wrap="square" lIns="50780" tIns="50780" rIns="50780" bIns="50780" anchor="t">
            <a:spAutoFit/>
          </a:bodyPr>
          <a:lstStyle/>
          <a:p>
            <a:pPr marL="571500" indent="-571500" defTabSz="821055">
              <a:lnSpc>
                <a:spcPct val="160000"/>
              </a:lnSpc>
              <a:buClr>
                <a:srgbClr val="2F7687"/>
              </a:buClr>
              <a:buSzPct val="120000"/>
              <a:buFont typeface="Arial" panose="020B0604020202020204" pitchFamily="34" charset="0"/>
              <a:buChar char="•"/>
              <a:defRPr sz="4000" b="0" i="1">
                <a:solidFill>
                  <a:srgbClr val="5E5E5E"/>
                </a:solidFill>
                <a:latin typeface="Arial" panose="020B0604020202020204"/>
                <a:ea typeface="Arial" panose="020B0604020202020204"/>
                <a:cs typeface="Arial" panose="020B0604020202020204"/>
                <a:sym typeface="Arial" panose="020B0604020202020204"/>
              </a:defRPr>
            </a:pPr>
            <a:r>
              <a:rPr lang="el-GR" sz="3600" i="1" dirty="0">
                <a:solidFill>
                  <a:srgbClr val="5E5E5E"/>
                </a:solidFill>
                <a:latin typeface="Arial" panose="020B0604020202020204"/>
                <a:cs typeface="Arial" panose="020B0604020202020204"/>
              </a:rPr>
              <a:t>Από το Σχέδιο έχουν τη δυνατότητα να επωφεληθούν </a:t>
            </a:r>
            <a:r>
              <a:rPr lang="el-GR" sz="3600" b="1" i="1">
                <a:solidFill>
                  <a:srgbClr val="5E5E5E"/>
                </a:solidFill>
                <a:latin typeface="Arial" panose="020B0604020202020204"/>
                <a:cs typeface="Arial" panose="020B0604020202020204"/>
              </a:rPr>
              <a:t>μέχρι 2.700 </a:t>
            </a:r>
            <a:r>
              <a:rPr lang="el-GR" sz="3600" b="1" i="1" dirty="0">
                <a:solidFill>
                  <a:srgbClr val="5E5E5E"/>
                </a:solidFill>
                <a:latin typeface="Arial" panose="020B0604020202020204"/>
                <a:cs typeface="Arial" panose="020B0604020202020204"/>
              </a:rPr>
              <a:t>παιδιών</a:t>
            </a:r>
            <a:r>
              <a:rPr lang="el-GR" sz="3600" i="1" dirty="0">
                <a:solidFill>
                  <a:srgbClr val="5E5E5E"/>
                </a:solidFill>
                <a:latin typeface="Arial" panose="020B0604020202020204"/>
                <a:cs typeface="Arial" panose="020B0604020202020204"/>
              </a:rPr>
              <a:t>, ηλικίας από 4ων ετών μέχρι 4ων ετών και 6 μηνών</a:t>
            </a:r>
          </a:p>
          <a:p>
            <a:pPr marL="571500" indent="-571500" defTabSz="821055">
              <a:lnSpc>
                <a:spcPct val="160000"/>
              </a:lnSpc>
              <a:buClr>
                <a:srgbClr val="2F7687"/>
              </a:buClr>
              <a:buSzPct val="120000"/>
              <a:buFont typeface="Arial" panose="020B0604020202020204" pitchFamily="34" charset="0"/>
              <a:buChar char="•"/>
              <a:defRPr sz="4000" b="0" i="1">
                <a:solidFill>
                  <a:srgbClr val="5E5E5E"/>
                </a:solidFill>
                <a:latin typeface="Arial" panose="020B0604020202020204"/>
                <a:ea typeface="Arial" panose="020B0604020202020204"/>
                <a:cs typeface="Arial" panose="020B0604020202020204"/>
                <a:sym typeface="Arial" panose="020B0604020202020204"/>
              </a:defRPr>
            </a:pPr>
            <a:r>
              <a:rPr lang="el-GR" sz="3600" i="1" dirty="0">
                <a:solidFill>
                  <a:srgbClr val="5E5E5E"/>
                </a:solidFill>
                <a:latin typeface="Arial" panose="020B0604020202020204"/>
                <a:cs typeface="Arial" panose="020B0604020202020204"/>
              </a:rPr>
              <a:t>Οικογένειες που έχουν εγκριθεί για </a:t>
            </a:r>
            <a:r>
              <a:rPr lang="el-GR" sz="3600" b="1" i="1" dirty="0">
                <a:solidFill>
                  <a:srgbClr val="5E5E5E"/>
                </a:solidFill>
                <a:latin typeface="Arial" panose="020B0604020202020204"/>
                <a:cs typeface="Arial" panose="020B0604020202020204"/>
              </a:rPr>
              <a:t>Επίδομα Τέκνου </a:t>
            </a:r>
            <a:r>
              <a:rPr lang="el-GR" sz="3600" i="1" dirty="0">
                <a:solidFill>
                  <a:srgbClr val="5E5E5E"/>
                </a:solidFill>
                <a:latin typeface="Arial" panose="020B0604020202020204"/>
                <a:cs typeface="Arial" panose="020B0604020202020204"/>
              </a:rPr>
              <a:t>για το </a:t>
            </a:r>
            <a:r>
              <a:rPr lang="el-GR" sz="3600" b="1" i="1" dirty="0">
                <a:solidFill>
                  <a:srgbClr val="5E5E5E"/>
                </a:solidFill>
                <a:latin typeface="Arial" panose="020B0604020202020204"/>
                <a:cs typeface="Arial" panose="020B0604020202020204"/>
              </a:rPr>
              <a:t>έτος εντός του οποίου αρχίζει</a:t>
            </a:r>
            <a:r>
              <a:rPr lang="en-US" sz="3600" b="1" i="1" dirty="0">
                <a:solidFill>
                  <a:srgbClr val="5E5E5E"/>
                </a:solidFill>
                <a:latin typeface="Arial" panose="020B0604020202020204"/>
                <a:cs typeface="Arial" panose="020B0604020202020204"/>
              </a:rPr>
              <a:t/>
            </a:r>
            <a:br>
              <a:rPr lang="en-US" sz="3600" b="1" i="1" dirty="0">
                <a:solidFill>
                  <a:srgbClr val="5E5E5E"/>
                </a:solidFill>
                <a:latin typeface="Arial" panose="020B0604020202020204"/>
                <a:cs typeface="Arial" panose="020B0604020202020204"/>
              </a:rPr>
            </a:br>
            <a:r>
              <a:rPr lang="el-GR" sz="3600" b="1" i="1" dirty="0">
                <a:solidFill>
                  <a:srgbClr val="5E5E5E"/>
                </a:solidFill>
                <a:latin typeface="Arial" panose="020B0604020202020204"/>
                <a:cs typeface="Arial" panose="020B0604020202020204"/>
              </a:rPr>
              <a:t>το Σχολικό Έτος</a:t>
            </a:r>
            <a:r>
              <a:rPr lang="el-GR" sz="3600" i="1" dirty="0">
                <a:solidFill>
                  <a:srgbClr val="5E5E5E"/>
                </a:solidFill>
                <a:latin typeface="Arial" panose="020B0604020202020204"/>
                <a:cs typeface="Arial" panose="020B0604020202020204"/>
              </a:rPr>
              <a:t>, ανεξαρτήτως εισοδημάτων</a:t>
            </a:r>
            <a:endParaRPr lang="x-none" sz="3600" i="1" dirty="0">
              <a:solidFill>
                <a:srgbClr val="5E5E5E"/>
              </a:solidFill>
              <a:latin typeface="Arial" panose="020B0604020202020204"/>
              <a:cs typeface="Arial" panose="020B0604020202020204"/>
            </a:endParaRPr>
          </a:p>
        </p:txBody>
      </p:sp>
      <p:sp>
        <p:nvSpPr>
          <p:cNvPr id="9" name="THE TITLE IS HERE">
            <a:extLst>
              <a:ext uri="{FF2B5EF4-FFF2-40B4-BE49-F238E27FC236}">
                <a16:creationId xmlns:a16="http://schemas.microsoft.com/office/drawing/2014/main" id="{5D08F81E-78C1-F7E7-9E59-5465D625B15D}"/>
              </a:ext>
            </a:extLst>
          </p:cNvPr>
          <p:cNvSpPr txBox="1"/>
          <p:nvPr/>
        </p:nvSpPr>
        <p:spPr>
          <a:xfrm>
            <a:off x="1270000" y="1586496"/>
            <a:ext cx="23362846"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defRPr sz="8500" cap="all" spc="0">
                <a:solidFill>
                  <a:srgbClr val="5E5E5E"/>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7200" b="1" i="0" u="none" strike="noStrike" kern="0" cap="all" spc="0" normalizeH="0" baseline="0" noProof="0" dirty="0">
                <a:ln>
                  <a:noFill/>
                </a:ln>
                <a:solidFill>
                  <a:srgbClr val="5E5E5E"/>
                </a:solidFill>
                <a:effectLst/>
                <a:uLnTx/>
                <a:uFillTx/>
                <a:latin typeface="Arial"/>
                <a:cs typeface="Arial"/>
                <a:sym typeface="Arial"/>
              </a:rPr>
              <a:t>Δικαιο</a:t>
            </a:r>
            <a:r>
              <a:rPr kumimoji="0" lang="en-US" sz="7200" b="1" i="0" u="none" strike="noStrike" kern="0" cap="all" spc="0" normalizeH="0" baseline="0" noProof="0" dirty="0">
                <a:ln>
                  <a:noFill/>
                </a:ln>
                <a:solidFill>
                  <a:srgbClr val="5E5E5E"/>
                </a:solidFill>
                <a:effectLst/>
                <a:uLnTx/>
                <a:uFillTx/>
                <a:latin typeface="Arial"/>
                <a:cs typeface="Arial"/>
                <a:sym typeface="Arial"/>
              </a:rPr>
              <a:t>Y</a:t>
            </a:r>
            <a:r>
              <a:rPr kumimoji="0" lang="el-GR" sz="7200" b="1" i="0" u="none" strike="noStrike" kern="0" cap="all" spc="0" normalizeH="0" baseline="0" noProof="0" dirty="0">
                <a:ln>
                  <a:noFill/>
                </a:ln>
                <a:solidFill>
                  <a:srgbClr val="5E5E5E"/>
                </a:solidFill>
                <a:effectLst/>
                <a:uLnTx/>
                <a:uFillTx/>
                <a:latin typeface="Arial"/>
                <a:cs typeface="Arial"/>
                <a:sym typeface="Arial"/>
              </a:rPr>
              <a:t>χοι / Επωφελο</a:t>
            </a:r>
            <a:r>
              <a:rPr kumimoji="0" lang="en-US" sz="7200" b="1" i="0" u="none" strike="noStrike" kern="0" cap="all" spc="0" normalizeH="0" baseline="0" noProof="0" dirty="0">
                <a:ln>
                  <a:noFill/>
                </a:ln>
                <a:solidFill>
                  <a:srgbClr val="5E5E5E"/>
                </a:solidFill>
                <a:effectLst/>
                <a:uLnTx/>
                <a:uFillTx/>
                <a:latin typeface="Arial"/>
                <a:cs typeface="Arial"/>
                <a:sym typeface="Arial"/>
              </a:rPr>
              <a:t>Y</a:t>
            </a:r>
            <a:r>
              <a:rPr kumimoji="0" lang="el-GR" sz="7200" b="1" i="0" u="none" strike="noStrike" kern="0" cap="all" spc="0" normalizeH="0" baseline="0" noProof="0" dirty="0">
                <a:ln>
                  <a:noFill/>
                </a:ln>
                <a:solidFill>
                  <a:srgbClr val="5E5E5E"/>
                </a:solidFill>
                <a:effectLst/>
                <a:uLnTx/>
                <a:uFillTx/>
                <a:latin typeface="Arial"/>
                <a:cs typeface="Arial"/>
                <a:sym typeface="Arial"/>
              </a:rPr>
              <a:t>μενες Οικογ</a:t>
            </a:r>
            <a:r>
              <a:rPr kumimoji="0" lang="en-US" sz="7200" b="1" i="0" u="none" strike="noStrike" kern="0" cap="all" spc="0" normalizeH="0" baseline="0" noProof="0" dirty="0">
                <a:ln>
                  <a:noFill/>
                </a:ln>
                <a:solidFill>
                  <a:srgbClr val="5E5E5E"/>
                </a:solidFill>
                <a:effectLst/>
                <a:uLnTx/>
                <a:uFillTx/>
                <a:latin typeface="Arial"/>
                <a:cs typeface="Arial"/>
                <a:sym typeface="Arial"/>
              </a:rPr>
              <a:t>E</a:t>
            </a:r>
            <a:r>
              <a:rPr kumimoji="0" lang="el-GR" sz="7200" b="1" i="0" u="none" strike="noStrike" kern="0" cap="all" spc="0" normalizeH="0" baseline="0" noProof="0" dirty="0">
                <a:ln>
                  <a:noFill/>
                </a:ln>
                <a:solidFill>
                  <a:srgbClr val="5E5E5E"/>
                </a:solidFill>
                <a:effectLst/>
                <a:uLnTx/>
                <a:uFillTx/>
                <a:latin typeface="Arial"/>
                <a:cs typeface="Arial"/>
                <a:sym typeface="Arial"/>
              </a:rPr>
              <a:t>νειες</a:t>
            </a:r>
          </a:p>
        </p:txBody>
      </p:sp>
      <p:sp>
        <p:nvSpPr>
          <p:cNvPr id="11" name="Subtitle here">
            <a:extLst>
              <a:ext uri="{FF2B5EF4-FFF2-40B4-BE49-F238E27FC236}">
                <a16:creationId xmlns:a16="http://schemas.microsoft.com/office/drawing/2014/main" id="{C8C1155E-988D-4B89-C425-641BA6FB070A}"/>
              </a:ext>
            </a:extLst>
          </p:cNvPr>
          <p:cNvSpPr txBox="1"/>
          <p:nvPr/>
        </p:nvSpPr>
        <p:spPr>
          <a:xfrm>
            <a:off x="1270000" y="607069"/>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pPr marL="0" marR="0" lvl="0" indent="0" algn="l" defTabSz="457200" eaLnBrk="1" fontAlgn="auto" latinLnBrk="0" hangingPunct="0">
              <a:lnSpc>
                <a:spcPct val="100000"/>
              </a:lnSpc>
              <a:spcBef>
                <a:spcPts val="0"/>
              </a:spcBef>
              <a:spcAft>
                <a:spcPts val="0"/>
              </a:spcAft>
              <a:buClrTx/>
              <a:buSzTx/>
              <a:buFontTx/>
              <a:buNone/>
              <a:tabLst/>
              <a:defRPr/>
            </a:pPr>
            <a:r>
              <a:rPr kumimoji="0" lang="el-GR" sz="5000" b="0" i="1" u="none" strike="noStrike" kern="0" cap="none" spc="150" normalizeH="0" baseline="0" noProof="0" dirty="0">
                <a:ln>
                  <a:noFill/>
                </a:ln>
                <a:solidFill>
                  <a:srgbClr val="307687"/>
                </a:solidFill>
                <a:effectLst/>
                <a:uLnTx/>
                <a:uFillTx/>
                <a:latin typeface="Arial"/>
                <a:cs typeface="Arial"/>
                <a:sym typeface="Arial"/>
              </a:rPr>
              <a:t>Χρηματοδότηση Σχεδίου / Δικαιούχοι</a:t>
            </a:r>
          </a:p>
        </p:txBody>
      </p:sp>
      <p:sp>
        <p:nvSpPr>
          <p:cNvPr id="12" name="Lorem ipsum dolor sit amet consectetur adipiscing…">
            <a:extLst>
              <a:ext uri="{FF2B5EF4-FFF2-40B4-BE49-F238E27FC236}">
                <a16:creationId xmlns:a16="http://schemas.microsoft.com/office/drawing/2014/main" id="{B6C0051F-AB0E-0472-F5C3-7DB68AC9176D}"/>
              </a:ext>
            </a:extLst>
          </p:cNvPr>
          <p:cNvSpPr txBox="1"/>
          <p:nvPr/>
        </p:nvSpPr>
        <p:spPr>
          <a:xfrm>
            <a:off x="1476828" y="6733597"/>
            <a:ext cx="20886215" cy="4418029"/>
          </a:xfrm>
          <a:prstGeom prst="rect">
            <a:avLst/>
          </a:prstGeom>
          <a:ln w="12700">
            <a:miter lim="400000"/>
          </a:ln>
        </p:spPr>
        <p:txBody>
          <a:bodyPr wrap="square" lIns="50780" tIns="50780" rIns="50780" bIns="50780" anchor="t">
            <a:spAutoFit/>
          </a:bodyPr>
          <a:lstStyle/>
          <a:p>
            <a:pPr defTabSz="821055">
              <a:lnSpc>
                <a:spcPct val="160000"/>
              </a:lnSpc>
              <a:buClr>
                <a:srgbClr val="2F7687"/>
              </a:buClr>
              <a:buSzPct val="120000"/>
              <a:defRPr sz="4000" b="0" i="1">
                <a:solidFill>
                  <a:srgbClr val="5E5E5E"/>
                </a:solidFill>
                <a:latin typeface="Arial" panose="020B0604020202020204"/>
                <a:ea typeface="Arial" panose="020B0604020202020204"/>
                <a:cs typeface="Arial" panose="020B0604020202020204"/>
                <a:sym typeface="Arial" panose="020B0604020202020204"/>
              </a:defRPr>
            </a:pPr>
            <a:r>
              <a:rPr lang="el-GR" sz="3600" b="1" i="1" dirty="0">
                <a:solidFill>
                  <a:srgbClr val="2F7788"/>
                </a:solidFill>
                <a:latin typeface="Arial" panose="020B0604020202020204"/>
                <a:cs typeface="Arial" panose="020B0604020202020204"/>
              </a:rPr>
              <a:t>Απαραίτητες προϋποθέσεις έγκρισης:</a:t>
            </a:r>
          </a:p>
          <a:p>
            <a:pPr marL="571500" indent="-571500" defTabSz="821055">
              <a:lnSpc>
                <a:spcPct val="160000"/>
              </a:lnSpc>
              <a:buClr>
                <a:srgbClr val="2F7687"/>
              </a:buClr>
              <a:buSzPct val="120000"/>
              <a:buFont typeface="Arial" panose="020B0604020202020204" pitchFamily="34" charset="0"/>
              <a:buChar char="•"/>
              <a:defRPr sz="4000" b="0" i="1">
                <a:solidFill>
                  <a:srgbClr val="5E5E5E"/>
                </a:solidFill>
                <a:latin typeface="Arial" panose="020B0604020202020204"/>
                <a:ea typeface="Arial" panose="020B0604020202020204"/>
                <a:cs typeface="Arial" panose="020B0604020202020204"/>
                <a:sym typeface="Arial" panose="020B0604020202020204"/>
              </a:defRPr>
            </a:pPr>
            <a:r>
              <a:rPr lang="el-GR" sz="3600" i="1" dirty="0">
                <a:solidFill>
                  <a:srgbClr val="5E5E5E"/>
                </a:solidFill>
                <a:latin typeface="Arial" panose="020B0604020202020204"/>
                <a:cs typeface="Arial" panose="020B0604020202020204"/>
              </a:rPr>
              <a:t>Στην οικογένεια υπάρχει εξαρτώμενο τέκνο ηλικίας από 4ων ετών μέχρι 4ων ετών και 6 μηνών (κατά την 31/8/2024)</a:t>
            </a:r>
          </a:p>
          <a:p>
            <a:pPr marL="571500" indent="-571500" defTabSz="821055">
              <a:lnSpc>
                <a:spcPct val="160000"/>
              </a:lnSpc>
              <a:buClr>
                <a:srgbClr val="2F7687"/>
              </a:buClr>
              <a:buSzPct val="120000"/>
              <a:buFont typeface="Arial" panose="020B0604020202020204" pitchFamily="34" charset="0"/>
              <a:buChar char="•"/>
              <a:defRPr sz="4000" b="0" i="1">
                <a:solidFill>
                  <a:srgbClr val="5E5E5E"/>
                </a:solidFill>
                <a:latin typeface="Arial" panose="020B0604020202020204"/>
                <a:ea typeface="Arial" panose="020B0604020202020204"/>
                <a:cs typeface="Arial" panose="020B0604020202020204"/>
                <a:sym typeface="Arial" panose="020B0604020202020204"/>
              </a:defRPr>
            </a:pPr>
            <a:r>
              <a:rPr lang="el-GR" sz="3600" i="1" dirty="0">
                <a:solidFill>
                  <a:srgbClr val="5E5E5E"/>
                </a:solidFill>
                <a:latin typeface="Arial" panose="020B0604020202020204"/>
                <a:cs typeface="Arial" panose="020B0604020202020204"/>
              </a:rPr>
              <a:t>Το παιδί συνεχίζει να φοιτά ή έχει εγγραφεί ή εξασφαλίσει θέση και πρόκειται να φοιτήσει</a:t>
            </a:r>
            <a:r>
              <a:rPr lang="en-US" sz="3600" i="1" dirty="0">
                <a:solidFill>
                  <a:srgbClr val="5E5E5E"/>
                </a:solidFill>
                <a:latin typeface="Arial" panose="020B0604020202020204"/>
                <a:cs typeface="Arial" panose="020B0604020202020204"/>
              </a:rPr>
              <a:t/>
            </a:r>
            <a:br>
              <a:rPr lang="en-US" sz="3600" i="1" dirty="0">
                <a:solidFill>
                  <a:srgbClr val="5E5E5E"/>
                </a:solidFill>
                <a:latin typeface="Arial" panose="020B0604020202020204"/>
                <a:cs typeface="Arial" panose="020B0604020202020204"/>
              </a:rPr>
            </a:br>
            <a:r>
              <a:rPr lang="el-GR" sz="3600" i="1" dirty="0">
                <a:solidFill>
                  <a:srgbClr val="5E5E5E"/>
                </a:solidFill>
                <a:latin typeface="Arial" panose="020B0604020202020204"/>
                <a:cs typeface="Arial" panose="020B0604020202020204"/>
              </a:rPr>
              <a:t>σε βρεφονηπιακό σταθμό ή νηπιαγωγείο που συμμετέχει στο Σχέδιο</a:t>
            </a:r>
            <a:endParaRPr lang="x-none" sz="3600" i="1" dirty="0">
              <a:solidFill>
                <a:srgbClr val="5E5E5E"/>
              </a:solidFill>
              <a:latin typeface="Arial" panose="020B0604020202020204"/>
              <a:cs typeface="Arial" panose="020B0604020202020204"/>
            </a:endParaRPr>
          </a:p>
        </p:txBody>
      </p:sp>
    </p:spTree>
    <p:extLst>
      <p:ext uri="{BB962C8B-B14F-4D97-AF65-F5344CB8AC3E}">
        <p14:creationId xmlns:p14="http://schemas.microsoft.com/office/powerpoint/2010/main" val="30214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21668</TotalTime>
  <Words>1129</Words>
  <Application>Microsoft Office PowerPoint</Application>
  <PresentationFormat>Custom</PresentationFormat>
  <Paragraphs>166</Paragraphs>
  <Slides>22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Times New Roman</vt:lpstr>
      <vt:lpstr>Wingdings</vt:lpstr>
      <vt:lpstr>Wingdings 2</vt:lpstr>
      <vt:lpstr>Office Theme</vt:lpstr>
      <vt:lpstr>PowerPoint Presentation</vt:lpstr>
      <vt:lpstr>Σκοπός και Οφέλη</vt:lpstr>
      <vt:lpstr>PowerPoint Presentation</vt:lpstr>
      <vt:lpstr>PowerPoint Presentation</vt:lpstr>
      <vt:lpstr>PowerPoint Presentation</vt:lpstr>
      <vt:lpstr>PowerPoint Presentation</vt:lpstr>
      <vt:lpstr>Χρηματοδότηση Σχεδίου / Δικαιούχοι</vt:lpstr>
      <vt:lpstr>PowerPoint Presentation</vt:lpstr>
      <vt:lpstr>PowerPoint Presentation</vt:lpstr>
      <vt:lpstr>PowerPoint Presentation</vt:lpstr>
      <vt:lpstr>PowerPoint Presentation</vt:lpstr>
      <vt:lpstr>Εισοδηματικά κριτήρια / Παραδείγματα</vt:lpstr>
      <vt:lpstr>PowerPoint Presentation</vt:lpstr>
      <vt:lpstr>Διαδικασία εφαρμογής / Χρονοδιαγράμματα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Evangelia Tsianaka</dc:creator>
  <cp:lastModifiedBy>Michalis Masouras</cp:lastModifiedBy>
  <cp:revision>313</cp:revision>
  <cp:lastPrinted>2024-07-11T07:20:50Z</cp:lastPrinted>
  <dcterms:created xsi:type="dcterms:W3CDTF">2022-03-09T12:18:09Z</dcterms:created>
  <dcterms:modified xsi:type="dcterms:W3CDTF">2024-11-18T11:19:15Z</dcterms:modified>
</cp:coreProperties>
</file>